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27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C9ED25-39A2-4058-A1B6-E2CE04E1BB49}" type="datetimeFigureOut">
              <a:rPr lang="en-US" smtClean="0"/>
              <a:t>1/14/2021</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1955A48B-6F6B-490A-922C-7A94E21A190A}"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62222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C9ED25-39A2-4058-A1B6-E2CE04E1BB49}"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5A48B-6F6B-490A-922C-7A94E21A190A}"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91205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C9ED25-39A2-4058-A1B6-E2CE04E1BB49}"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5A48B-6F6B-490A-922C-7A94E21A190A}"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8007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C9ED25-39A2-4058-A1B6-E2CE04E1BB49}"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5A48B-6F6B-490A-922C-7A94E21A190A}"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1809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C9ED25-39A2-4058-A1B6-E2CE04E1BB49}" type="datetimeFigureOut">
              <a:rPr lang="en-US" smtClean="0"/>
              <a:t>1/14/2021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5A48B-6F6B-490A-922C-7A94E21A190A}"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63211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1C9ED25-39A2-4058-A1B6-E2CE04E1BB49}"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5A48B-6F6B-490A-922C-7A94E21A190A}"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18443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1C9ED25-39A2-4058-A1B6-E2CE04E1BB49}" type="datetimeFigureOut">
              <a:rPr lang="en-US" smtClean="0"/>
              <a:t>1/14/2021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55A48B-6F6B-490A-922C-7A94E21A190A}"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51193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C9ED25-39A2-4058-A1B6-E2CE04E1BB49}" type="datetimeFigureOut">
              <a:rPr lang="en-US" smtClean="0"/>
              <a:t>1/14/2021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55A48B-6F6B-490A-922C-7A94E21A190A}"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69213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C9ED25-39A2-4058-A1B6-E2CE04E1BB49}" type="datetimeFigureOut">
              <a:rPr lang="en-US" smtClean="0"/>
              <a:t>1/14/2021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55A48B-6F6B-490A-922C-7A94E21A190A}" type="slidenum">
              <a:rPr lang="en-US" smtClean="0"/>
              <a:t>‹#›</a:t>
            </a:fld>
            <a:endParaRPr lang="en-US"/>
          </a:p>
        </p:txBody>
      </p:sp>
    </p:spTree>
    <p:extLst>
      <p:ext uri="{BB962C8B-B14F-4D97-AF65-F5344CB8AC3E}">
        <p14:creationId xmlns:p14="http://schemas.microsoft.com/office/powerpoint/2010/main" val="596417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1C9ED25-39A2-4058-A1B6-E2CE04E1BB49}" type="datetimeFigureOut">
              <a:rPr lang="en-US" smtClean="0"/>
              <a:t>1/14/2021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5A48B-6F6B-490A-922C-7A94E21A190A}"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49091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1C9ED25-39A2-4058-A1B6-E2CE04E1BB49}" type="datetimeFigureOut">
              <a:rPr lang="en-US" smtClean="0"/>
              <a:t>1/14/2021</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1955A48B-6F6B-490A-922C-7A94E21A190A}"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590518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1C9ED25-39A2-4058-A1B6-E2CE04E1BB49}" type="datetimeFigureOut">
              <a:rPr lang="en-US" smtClean="0"/>
              <a:t>1/14/2021</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1955A48B-6F6B-490A-922C-7A94E21A190A}"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082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B4940-0476-423E-BAB8-542723DBDE8A}"/>
              </a:ext>
            </a:extLst>
          </p:cNvPr>
          <p:cNvSpPr>
            <a:spLocks noGrp="1"/>
          </p:cNvSpPr>
          <p:nvPr>
            <p:ph type="ctrTitle"/>
          </p:nvPr>
        </p:nvSpPr>
        <p:spPr/>
        <p:txBody>
          <a:bodyPr>
            <a:normAutofit/>
          </a:bodyPr>
          <a:lstStyle/>
          <a:p>
            <a:r>
              <a:rPr lang="en-US" sz="5400" dirty="0"/>
              <a:t>TRAFFIC SIGN DETECTION</a:t>
            </a:r>
          </a:p>
        </p:txBody>
      </p:sp>
      <p:sp>
        <p:nvSpPr>
          <p:cNvPr id="3" name="Subtitle 2">
            <a:extLst>
              <a:ext uri="{FF2B5EF4-FFF2-40B4-BE49-F238E27FC236}">
                <a16:creationId xmlns:a16="http://schemas.microsoft.com/office/drawing/2014/main" id="{45F98EFF-B896-4A61-8C45-EE08A863E078}"/>
              </a:ext>
            </a:extLst>
          </p:cNvPr>
          <p:cNvSpPr>
            <a:spLocks noGrp="1"/>
          </p:cNvSpPr>
          <p:nvPr>
            <p:ph type="subTitle" idx="1"/>
          </p:nvPr>
        </p:nvSpPr>
        <p:spPr/>
        <p:txBody>
          <a:bodyPr/>
          <a:lstStyle/>
          <a:p>
            <a:pPr algn="ctr"/>
            <a:r>
              <a:rPr lang="en-US" dirty="0" err="1">
                <a:latin typeface="Times New Roman" panose="02020603050405020304" pitchFamily="18" charset="0"/>
                <a:cs typeface="Times New Roman" panose="02020603050405020304" pitchFamily="18" charset="0"/>
              </a:rPr>
              <a:t>Nhận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báo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bộ</a:t>
            </a:r>
            <a:endParaRPr lang="en-US" dirty="0">
              <a:latin typeface="Times New Roman" panose="02020603050405020304" pitchFamily="18" charset="0"/>
              <a:cs typeface="Times New Roman" panose="02020603050405020304" pitchFamily="18" charset="0"/>
            </a:endParaRPr>
          </a:p>
          <a:p>
            <a:pPr algn="ctr"/>
            <a:r>
              <a:rPr lang="en-US">
                <a:latin typeface="Times New Roman" panose="02020603050405020304" pitchFamily="18" charset="0"/>
                <a:cs typeface="Times New Roman" panose="02020603050405020304" pitchFamily="18" charset="0"/>
              </a:rPr>
              <a:t>Nhóm 8</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7239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FB6D4-CD71-4AB3-987B-128A44B914BF}"/>
              </a:ext>
            </a:extLst>
          </p:cNvPr>
          <p:cNvSpPr>
            <a:spLocks noGrp="1"/>
          </p:cNvSpPr>
          <p:nvPr>
            <p:ph type="title"/>
          </p:nvPr>
        </p:nvSpPr>
        <p:spPr/>
        <p:txBody>
          <a:bodyPr/>
          <a:lstStyle/>
          <a:p>
            <a:r>
              <a:rPr lang="en-US" dirty="0" err="1"/>
              <a:t>Centernet</a:t>
            </a:r>
            <a:r>
              <a:rPr lang="en-US" dirty="0"/>
              <a:t> – object size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2B1BF7-89D1-47A3-94DB-B3D30174067D}"/>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Song </a:t>
                </a:r>
                <a:r>
                  <a:rPr lang="en-US" dirty="0" err="1">
                    <a:latin typeface="Times New Roman" panose="02020603050405020304" pitchFamily="18" charset="0"/>
                    <a:cs typeface="Times New Roman" panose="02020603050405020304" pitchFamily="18" charset="0"/>
                  </a:rPr>
                  <a:t>song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tìm</a:t>
                </a:r>
                <a:r>
                  <a:rPr lang="en-US" dirty="0">
                    <a:latin typeface="Times New Roman" panose="02020603050405020304" pitchFamily="18" charset="0"/>
                    <a:cs typeface="Times New Roman" panose="02020603050405020304" pitchFamily="18" charset="0"/>
                  </a:rPr>
                  <a:t> ra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tâm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CenterNet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tìm</a:t>
                </a:r>
                <a:r>
                  <a:rPr lang="en-US" dirty="0">
                    <a:latin typeface="Times New Roman" panose="02020603050405020304" pitchFamily="18" charset="0"/>
                    <a:cs typeface="Times New Roman" panose="02020603050405020304" pitchFamily="18" charset="0"/>
                  </a:rPr>
                  <a:t> ra </a:t>
                </a:r>
                <a:r>
                  <a:rPr lang="en-US" dirty="0" err="1">
                    <a:latin typeface="Times New Roman" panose="02020603050405020304" pitchFamily="18" charset="0"/>
                    <a:cs typeface="Times New Roman" panose="02020603050405020304" pitchFamily="18" charset="0"/>
                  </a:rPr>
                  <a:t>kích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vật</a:t>
                </a:r>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CenterNet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thước</a:t>
                </a:r>
                <a:r>
                  <a:rPr lang="en-US"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sz="1800" i="1" smtClean="0">
                            <a:effectLst/>
                            <a:latin typeface="Cambria Math" panose="020405030504060302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𝑆</m:t>
                        </m:r>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 ∈  </m:t>
                    </m:r>
                    <m:sSup>
                      <m:sSupPr>
                        <m:ctrlPr>
                          <a:rPr lang="en-US" sz="1800"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𝑅</m:t>
                        </m:r>
                      </m:e>
                      <m:sup>
                        <m:f>
                          <m:fPr>
                            <m:ctrlPr>
                              <a:rPr lang="en-US" sz="1800" i="1">
                                <a:effectLst/>
                                <a:latin typeface="Cambria Math" panose="02040503050406030204" pitchFamily="18" charset="0"/>
                              </a:rPr>
                            </m:ctrlPr>
                          </m:fPr>
                          <m:num>
                            <m:r>
                              <a:rPr lang="en-US" sz="1800" i="1">
                                <a:effectLst/>
                                <a:latin typeface="Cambria Math" panose="02040503050406030204" pitchFamily="18" charset="0"/>
                                <a:ea typeface="Calibri" panose="020F0502020204030204" pitchFamily="34" charset="0"/>
                                <a:cs typeface="Times New Roman" panose="02020603050405020304" pitchFamily="18" charset="0"/>
                              </a:rPr>
                              <m:t>𝑊</m:t>
                            </m:r>
                          </m:num>
                          <m:den>
                            <m:r>
                              <a:rPr lang="en-US" sz="1800" i="1">
                                <a:effectLst/>
                                <a:latin typeface="Cambria Math" panose="02040503050406030204" pitchFamily="18" charset="0"/>
                                <a:ea typeface="Calibri" panose="020F0502020204030204" pitchFamily="34" charset="0"/>
                                <a:cs typeface="Times New Roman" panose="02020603050405020304" pitchFamily="18" charset="0"/>
                              </a:rPr>
                              <m:t>𝑅</m:t>
                            </m:r>
                          </m:den>
                        </m:f>
                        <m:r>
                          <a:rPr lang="en-US" sz="1800" i="1">
                            <a:effectLst/>
                            <a:latin typeface="Cambria Math" panose="02040503050406030204" pitchFamily="18" charset="0"/>
                            <a:ea typeface="Calibri" panose="020F0502020204030204" pitchFamily="34" charset="0"/>
                            <a:cs typeface="Times New Roman" panose="02020603050405020304" pitchFamily="18" charset="0"/>
                          </a:rPr>
                          <m:t> ∗ </m:t>
                        </m:r>
                        <m:f>
                          <m:fPr>
                            <m:ctrlPr>
                              <a:rPr lang="en-US" sz="1800" i="1">
                                <a:effectLst/>
                                <a:latin typeface="Cambria Math" panose="02040503050406030204" pitchFamily="18" charset="0"/>
                              </a:rPr>
                            </m:ctrlPr>
                          </m:fPr>
                          <m:num>
                            <m:r>
                              <a:rPr lang="en-US" sz="1800" i="1">
                                <a:effectLst/>
                                <a:latin typeface="Cambria Math" panose="02040503050406030204" pitchFamily="18" charset="0"/>
                                <a:ea typeface="Calibri" panose="020F0502020204030204" pitchFamily="34" charset="0"/>
                                <a:cs typeface="Times New Roman" panose="02020603050405020304" pitchFamily="18" charset="0"/>
                              </a:rPr>
                              <m:t>𝐻</m:t>
                            </m:r>
                          </m:num>
                          <m:den>
                            <m:r>
                              <a:rPr lang="en-US" sz="1800" i="1">
                                <a:effectLst/>
                                <a:latin typeface="Cambria Math" panose="02040503050406030204" pitchFamily="18" charset="0"/>
                                <a:ea typeface="Calibri" panose="020F0502020204030204" pitchFamily="34" charset="0"/>
                                <a:cs typeface="Times New Roman" panose="02020603050405020304" pitchFamily="18" charset="0"/>
                              </a:rPr>
                              <m:t>𝑅</m:t>
                            </m:r>
                          </m:den>
                        </m:f>
                        <m:r>
                          <a:rPr lang="en-US" sz="1800" i="1">
                            <a:effectLst/>
                            <a:latin typeface="Cambria Math" panose="02040503050406030204" pitchFamily="18" charset="0"/>
                            <a:ea typeface="Calibri" panose="020F0502020204030204" pitchFamily="34" charset="0"/>
                            <a:cs typeface="Times New Roman" panose="02020603050405020304" pitchFamily="18" charset="0"/>
                          </a:rPr>
                          <m:t>∗ 2 </m:t>
                        </m:r>
                      </m:sup>
                    </m:sSup>
                  </m:oMath>
                </a14:m>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p>
              <a:p>
                <a:r>
                  <a:rPr lang="en-US" sz="1800" dirty="0" err="1">
                    <a:latin typeface="Times New Roman" panose="02020603050405020304" pitchFamily="18" charset="0"/>
                    <a:cs typeface="Times New Roman" panose="02020603050405020304" pitchFamily="18" charset="0"/>
                  </a:rPr>
                  <a:t>Hàm</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tối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ưu</a:t>
                </a:r>
                <a:r>
                  <a:rPr lang="en-US" sz="1800"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8B2B1BF7-89D1-47A3-94DB-B3D30174067D}"/>
                  </a:ext>
                </a:extLst>
              </p:cNvPr>
              <p:cNvSpPr>
                <a:spLocks noGrp="1" noRot="1" noChangeAspect="1" noMove="1" noResize="1" noEditPoints="1" noAdjustHandles="1" noChangeArrowheads="1" noChangeShapeType="1" noTextEdit="1"/>
              </p:cNvSpPr>
              <p:nvPr>
                <p:ph idx="1"/>
              </p:nvPr>
            </p:nvSpPr>
            <p:spPr>
              <a:blipFill>
                <a:blip r:embed="rId2"/>
                <a:stretch>
                  <a:fillRect l="-571" t="-17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17B514F-6AE9-4F7A-BA5B-6A247A628BE9}"/>
              </a:ext>
            </a:extLst>
          </p:cNvPr>
          <p:cNvPicPr>
            <a:picLocks noChangeAspect="1"/>
          </p:cNvPicPr>
          <p:nvPr/>
        </p:nvPicPr>
        <p:blipFill>
          <a:blip r:embed="rId3"/>
          <a:stretch>
            <a:fillRect/>
          </a:stretch>
        </p:blipFill>
        <p:spPr>
          <a:xfrm>
            <a:off x="6096000" y="3117715"/>
            <a:ext cx="4329359" cy="1445683"/>
          </a:xfrm>
          <a:prstGeom prst="rect">
            <a:avLst/>
          </a:prstGeom>
        </p:spPr>
      </p:pic>
    </p:spTree>
    <p:extLst>
      <p:ext uri="{BB962C8B-B14F-4D97-AF65-F5344CB8AC3E}">
        <p14:creationId xmlns:p14="http://schemas.microsoft.com/office/powerpoint/2010/main" val="3519822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E634-FC76-496F-8531-D98BC44A7127}"/>
              </a:ext>
            </a:extLst>
          </p:cNvPr>
          <p:cNvSpPr>
            <a:spLocks noGrp="1"/>
          </p:cNvSpPr>
          <p:nvPr>
            <p:ph type="title"/>
          </p:nvPr>
        </p:nvSpPr>
        <p:spPr/>
        <p:txBody>
          <a:bodyPr/>
          <a:lstStyle/>
          <a:p>
            <a:r>
              <a:rPr lang="en-US" dirty="0" err="1"/>
              <a:t>Centernet</a:t>
            </a:r>
            <a:r>
              <a:rPr lang="en-US" dirty="0"/>
              <a:t> – loss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23FE9F-7B1C-40EF-A8B0-0A703CA0460C}"/>
                  </a:ext>
                </a:extLst>
              </p:cNvPr>
              <p:cNvSpPr>
                <a:spLocks noGrp="1"/>
              </p:cNvSpPr>
              <p:nvPr>
                <p:ph idx="1"/>
              </p:nvPr>
            </p:nvSpPr>
            <p:spPr>
              <a:xfrm>
                <a:off x="1451578" y="2015731"/>
                <a:ext cx="9603275" cy="3450613"/>
              </a:xfrm>
            </p:spPr>
            <p:txBody>
              <a:bodyPr/>
              <a:lstStyle/>
              <a:p>
                <a:pPr>
                  <a:lnSpc>
                    <a:spcPct val="107000"/>
                  </a:lnSpc>
                  <a:spcBef>
                    <a:spcPts val="0"/>
                  </a:spcBef>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tổng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được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dựa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tối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ưu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được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dùng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ở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trọng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𝜆</m:t>
                        </m:r>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𝑠𝑖𝑧𝑒</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effectLst/>
                            <a:latin typeface="Cambria Math" panose="02040503050406030204" pitchFamily="18" charset="0"/>
                            <a:ea typeface="Calibri" panose="020F0502020204030204" pitchFamily="34" charset="0"/>
                            <a:cs typeface="Times New Roman" panose="02020603050405020304" pitchFamily="18" charset="0"/>
                          </a:rPr>
                          <m:t>𝜆</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𝑜𝑓𝑓</m:t>
                        </m:r>
                      </m:sub>
                    </m:sSub>
                  </m:oMath>
                </a14:m>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8523FE9F-7B1C-40EF-A8B0-0A703CA0460C}"/>
                  </a:ext>
                </a:extLst>
              </p:cNvPr>
              <p:cNvSpPr>
                <a:spLocks noGrp="1" noRot="1" noChangeAspect="1" noMove="1" noResize="1" noEditPoints="1" noAdjustHandles="1" noChangeArrowheads="1" noChangeShapeType="1" noTextEdit="1"/>
              </p:cNvSpPr>
              <p:nvPr>
                <p:ph idx="1"/>
              </p:nvPr>
            </p:nvSpPr>
            <p:spPr>
              <a:xfrm>
                <a:off x="1451578" y="2015731"/>
                <a:ext cx="9603275" cy="3450613"/>
              </a:xfrm>
              <a:blipFill>
                <a:blip r:embed="rId2"/>
                <a:stretch>
                  <a:fillRect l="-381" t="-106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BCD4F72E-519A-4BA1-8897-E7DC29546255}"/>
              </a:ext>
            </a:extLst>
          </p:cNvPr>
          <p:cNvPicPr>
            <a:picLocks noChangeAspect="1"/>
          </p:cNvPicPr>
          <p:nvPr/>
        </p:nvPicPr>
        <p:blipFill>
          <a:blip r:embed="rId3"/>
          <a:stretch>
            <a:fillRect/>
          </a:stretch>
        </p:blipFill>
        <p:spPr>
          <a:xfrm>
            <a:off x="3815556" y="2839968"/>
            <a:ext cx="4560888" cy="901069"/>
          </a:xfrm>
          <a:prstGeom prst="rect">
            <a:avLst/>
          </a:prstGeom>
        </p:spPr>
      </p:pic>
    </p:spTree>
    <p:extLst>
      <p:ext uri="{BB962C8B-B14F-4D97-AF65-F5344CB8AC3E}">
        <p14:creationId xmlns:p14="http://schemas.microsoft.com/office/powerpoint/2010/main" val="584388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FAEBC4E0-0B0C-417E-B944-6AE0431BB92B}"/>
              </a:ext>
            </a:extLst>
          </p:cNvPr>
          <p:cNvSpPr>
            <a:spLocks noGrp="1"/>
          </p:cNvSpPr>
          <p:nvPr>
            <p:ph type="title"/>
          </p:nvPr>
        </p:nvSpPr>
        <p:spPr>
          <a:xfrm>
            <a:off x="659301" y="1474969"/>
            <a:ext cx="3166529" cy="1868760"/>
          </a:xfrm>
        </p:spPr>
        <p:txBody>
          <a:bodyPr vert="horz" lIns="91440" tIns="45720" rIns="91440" bIns="0" rtlCol="0" anchor="b">
            <a:normAutofit/>
          </a:bodyPr>
          <a:lstStyle/>
          <a:p>
            <a:r>
              <a:rPr lang="en-US" sz="3600" dirty="0" err="1"/>
              <a:t>Centernet</a:t>
            </a:r>
            <a:r>
              <a:rPr lang="en-US" sz="3600" dirty="0"/>
              <a:t> -</a:t>
            </a:r>
            <a:br>
              <a:rPr lang="en-US" sz="3600" dirty="0"/>
            </a:br>
            <a:r>
              <a:rPr lang="en-US" sz="3600" dirty="0"/>
              <a:t>backbone</a:t>
            </a:r>
          </a:p>
        </p:txBody>
      </p:sp>
      <p:cxnSp>
        <p:nvCxnSpPr>
          <p:cNvPr id="21" name="Straight Connector 20">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3" name="Group 22">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24" name="Rectangle 23">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AE2F9141-7027-4F69-8C58-669D50EDB0CD}"/>
              </a:ext>
            </a:extLst>
          </p:cNvPr>
          <p:cNvPicPr>
            <a:picLocks noGrp="1"/>
          </p:cNvPicPr>
          <p:nvPr>
            <p:ph idx="1"/>
          </p:nvPr>
        </p:nvPicPr>
        <p:blipFill>
          <a:blip r:embed="rId3"/>
          <a:stretch>
            <a:fillRect/>
          </a:stretch>
        </p:blipFill>
        <p:spPr>
          <a:xfrm>
            <a:off x="4618374" y="1753579"/>
            <a:ext cx="6282919" cy="2769779"/>
          </a:xfrm>
          <a:prstGeom prst="rect">
            <a:avLst/>
          </a:prstGeom>
        </p:spPr>
      </p:pic>
      <p:pic>
        <p:nvPicPr>
          <p:cNvPr id="29" name="Picture 28">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1" name="Straight Connector 30">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9196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27123-AFF6-420E-9A3E-5937953FE72F}"/>
              </a:ext>
            </a:extLst>
          </p:cNvPr>
          <p:cNvSpPr>
            <a:spLocks noGrp="1"/>
          </p:cNvSpPr>
          <p:nvPr>
            <p:ph type="title"/>
          </p:nvPr>
        </p:nvSpPr>
        <p:spPr/>
        <p:txBody>
          <a:bodyPr/>
          <a:lstStyle/>
          <a:p>
            <a:r>
              <a:rPr lang="en-US" dirty="0" err="1"/>
              <a:t>Centernet</a:t>
            </a:r>
            <a:r>
              <a:rPr lang="en-US" dirty="0"/>
              <a:t> – weakness</a:t>
            </a:r>
          </a:p>
        </p:txBody>
      </p:sp>
      <p:sp>
        <p:nvSpPr>
          <p:cNvPr id="3" name="Content Placeholder 2">
            <a:extLst>
              <a:ext uri="{FF2B5EF4-FFF2-40B4-BE49-F238E27FC236}">
                <a16:creationId xmlns:a16="http://schemas.microsoft.com/office/drawing/2014/main" id="{CB742BFB-2444-49D3-AE02-943F847BB894}"/>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Center point collision: </a:t>
            </a:r>
            <a:r>
              <a:rPr lang="en-US" dirty="0" err="1">
                <a:latin typeface="Times New Roman" panose="02020603050405020304" pitchFamily="18" charset="0"/>
                <a:cs typeface="Times New Roman" panose="02020603050405020304" pitchFamily="18" charset="0"/>
              </a:rPr>
              <a:t>Hoạt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vật</a:t>
            </a:r>
            <a:r>
              <a:rPr lang="en-US" dirty="0">
                <a:latin typeface="Times New Roman" panose="02020603050405020304" pitchFamily="18" charset="0"/>
                <a:cs typeface="Times New Roman" panose="02020603050405020304" pitchFamily="18" charset="0"/>
              </a:rPr>
              <a:t> có </a:t>
            </a:r>
            <a:r>
              <a:rPr lang="en-US" dirty="0" err="1">
                <a:latin typeface="Times New Roman" panose="02020603050405020304" pitchFamily="18" charset="0"/>
                <a:cs typeface="Times New Roman" panose="02020603050405020304" pitchFamily="18" charset="0"/>
              </a:rPr>
              <a:t>tâm</a:t>
            </a:r>
            <a:r>
              <a:rPr lang="en-US" dirty="0">
                <a:latin typeface="Times New Roman" panose="02020603050405020304" pitchFamily="18" charset="0"/>
                <a:cs typeface="Times New Roman" panose="02020603050405020304" pitchFamily="18" charset="0"/>
              </a:rPr>
              <a:t> ở </a:t>
            </a:r>
            <a:r>
              <a:rPr lang="en-US" dirty="0" err="1">
                <a:latin typeface="Times New Roman" panose="02020603050405020304" pitchFamily="18" charset="0"/>
                <a:cs typeface="Times New Roman" panose="02020603050405020304" pitchFamily="18" charset="0"/>
              </a:rPr>
              <a:t>gần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nhau</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Thời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huấn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luyện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lâu</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90569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9E0B0-6F3C-43C9-8A29-9DC255F300A4}"/>
              </a:ext>
            </a:extLst>
          </p:cNvPr>
          <p:cNvSpPr>
            <a:spLocks noGrp="1"/>
          </p:cNvSpPr>
          <p:nvPr>
            <p:ph type="title"/>
          </p:nvPr>
        </p:nvSpPr>
        <p:spPr/>
        <p:txBody>
          <a:bodyPr/>
          <a:lstStyle/>
          <a:p>
            <a:r>
              <a:rPr lang="en-US" dirty="0"/>
              <a:t>traffic sign detection – pre-process</a:t>
            </a:r>
          </a:p>
        </p:txBody>
      </p:sp>
      <p:sp>
        <p:nvSpPr>
          <p:cNvPr id="3" name="Content Placeholder 2">
            <a:extLst>
              <a:ext uri="{FF2B5EF4-FFF2-40B4-BE49-F238E27FC236}">
                <a16:creationId xmlns:a16="http://schemas.microsoft.com/office/drawing/2014/main" id="{35A24712-2166-4CBB-9BF5-E2D6D6F6EDC7}"/>
              </a:ext>
            </a:extLst>
          </p:cNvPr>
          <p:cNvSpPr>
            <a:spLocks noGrp="1"/>
          </p:cNvSpPr>
          <p:nvPr>
            <p:ph idx="1"/>
          </p:nvPr>
        </p:nvSpPr>
        <p:spPr/>
        <p:txBody>
          <a:bodyPr/>
          <a:lstStyle/>
          <a:p>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size 1622 x 626, </a:t>
            </a:r>
            <a:r>
              <a:rPr lang="en-US" dirty="0" err="1">
                <a:latin typeface="Times New Roman" panose="02020603050405020304" pitchFamily="18" charset="0"/>
                <a:cs typeface="Times New Roman" panose="02020603050405020304" pitchFamily="18" charset="0"/>
              </a:rPr>
              <a:t>nhóm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cắt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đôi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2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scale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nhau</a:t>
            </a:r>
            <a:r>
              <a:rPr lang="en-US" dirty="0">
                <a:latin typeface="Times New Roman" panose="02020603050405020304" pitchFamily="18" charset="0"/>
                <a:cs typeface="Times New Roman" panose="02020603050405020304" pitchFamily="18" charset="0"/>
              </a:rPr>
              <a:t> (1, 1.25, 1.5)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a:t>
            </a:r>
            <a:r>
              <a:rPr lang="en-US" dirty="0">
                <a:latin typeface="Times New Roman" panose="02020603050405020304" pitchFamily="18" charset="0"/>
                <a:cs typeface="Times New Roman" panose="02020603050405020304" pitchFamily="18" charset="0"/>
              </a:rPr>
              <a:t> được </a:t>
            </a:r>
            <a:r>
              <a:rPr lang="en-US" dirty="0" err="1">
                <a:latin typeface="Times New Roman" panose="02020603050405020304" pitchFamily="18" charset="0"/>
                <a:cs typeface="Times New Roman" panose="02020603050405020304" pitchFamily="18" charset="0"/>
              </a:rPr>
              <a:t>bức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giúp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detect object </a:t>
            </a:r>
            <a:r>
              <a:rPr lang="en-US" dirty="0" err="1">
                <a:latin typeface="Times New Roman" panose="02020603050405020304" pitchFamily="18" charset="0"/>
                <a:cs typeface="Times New Roman" panose="02020603050405020304" pitchFamily="18" charset="0"/>
              </a:rPr>
              <a:t>bé</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tốt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CenterNet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được </a:t>
            </a:r>
            <a:r>
              <a:rPr lang="en-US" dirty="0" err="1">
                <a:latin typeface="Times New Roman" panose="02020603050405020304" pitchFamily="18" charset="0"/>
                <a:cs typeface="Times New Roman" panose="02020603050405020304" pitchFamily="18" charset="0"/>
              </a:rPr>
              <a:t>đưa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size chia </a:t>
            </a:r>
            <a:r>
              <a:rPr lang="en-US" dirty="0" err="1">
                <a:latin typeface="Times New Roman" panose="02020603050405020304" pitchFamily="18" charset="0"/>
                <a:cs typeface="Times New Roman" panose="02020603050405020304" pitchFamily="18" charset="0"/>
              </a:rPr>
              <a:t>hết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32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phép</a:t>
            </a:r>
            <a:r>
              <a:rPr lang="en-US" dirty="0">
                <a:latin typeface="Times New Roman" panose="02020603050405020304" pitchFamily="18" charset="0"/>
                <a:cs typeface="Times New Roman" panose="02020603050405020304" pitchFamily="18" charset="0"/>
              </a:rPr>
              <a:t> so bit:</a:t>
            </a:r>
          </a:p>
          <a:p>
            <a:r>
              <a:rPr lang="en-US" dirty="0" err="1">
                <a:latin typeface="Times New Roman" panose="02020603050405020304" pitchFamily="18" charset="0"/>
                <a:cs typeface="Times New Roman" panose="02020603050405020304" pitchFamily="18" charset="0"/>
              </a:rPr>
              <a:t>inp_w</a:t>
            </a:r>
            <a:r>
              <a:rPr lang="en-US" dirty="0">
                <a:latin typeface="Times New Roman" panose="02020603050405020304" pitchFamily="18" charset="0"/>
                <a:cs typeface="Times New Roman" panose="02020603050405020304" pitchFamily="18" charset="0"/>
              </a:rPr>
              <a:t> = w | 31, </a:t>
            </a:r>
            <a:r>
              <a:rPr lang="en-US" dirty="0" err="1">
                <a:latin typeface="Times New Roman" panose="02020603050405020304" pitchFamily="18" charset="0"/>
                <a:cs typeface="Times New Roman" panose="02020603050405020304" pitchFamily="18" charset="0"/>
              </a:rPr>
              <a:t>inp_h</a:t>
            </a:r>
            <a:r>
              <a:rPr lang="en-US" dirty="0">
                <a:latin typeface="Times New Roman" panose="02020603050405020304" pitchFamily="18" charset="0"/>
                <a:cs typeface="Times New Roman" panose="02020603050405020304" pitchFamily="18" charset="0"/>
              </a:rPr>
              <a:t> = h | 31</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4064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D00CA-C623-4FED-BCFA-5114878FBED0}"/>
              </a:ext>
            </a:extLst>
          </p:cNvPr>
          <p:cNvSpPr>
            <a:spLocks noGrp="1"/>
          </p:cNvSpPr>
          <p:nvPr>
            <p:ph type="title"/>
          </p:nvPr>
        </p:nvSpPr>
        <p:spPr/>
        <p:txBody>
          <a:bodyPr/>
          <a:lstStyle/>
          <a:p>
            <a:r>
              <a:rPr lang="en-US" dirty="0"/>
              <a:t>traffic sign detection – merge output</a:t>
            </a:r>
          </a:p>
        </p:txBody>
      </p:sp>
      <p:sp>
        <p:nvSpPr>
          <p:cNvPr id="3" name="Content Placeholder 2">
            <a:extLst>
              <a:ext uri="{FF2B5EF4-FFF2-40B4-BE49-F238E27FC236}">
                <a16:creationId xmlns:a16="http://schemas.microsoft.com/office/drawing/2014/main" id="{4ADAE280-B8CA-44ED-9C92-824828BAEB69}"/>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Output </a:t>
            </a:r>
            <a:r>
              <a:rPr lang="en-US" dirty="0" err="1">
                <a:latin typeface="Times New Roman" panose="02020603050405020304" pitchFamily="18" charset="0"/>
                <a:cs typeface="Times New Roman" panose="02020603050405020304" pitchFamily="18" charset="0"/>
              </a:rPr>
              <a:t>sau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ra </a:t>
            </a:r>
            <a:r>
              <a:rPr lang="en-US" dirty="0" err="1">
                <a:latin typeface="Times New Roman" panose="02020603050405020304" pitchFamily="18" charset="0"/>
                <a:cs typeface="Times New Roman" panose="02020603050405020304" pitchFamily="18" charset="0"/>
              </a:rPr>
              <a:t>khỏi</a:t>
            </a:r>
            <a:r>
              <a:rPr lang="en-US" dirty="0">
                <a:latin typeface="Times New Roman" panose="02020603050405020304" pitchFamily="18" charset="0"/>
                <a:cs typeface="Times New Roman" panose="02020603050405020304" pitchFamily="18" charset="0"/>
              </a:rPr>
              <a:t> model </a:t>
            </a:r>
            <a:r>
              <a:rPr lang="en-US" dirty="0" err="1">
                <a:latin typeface="Times New Roman" panose="02020603050405020304" pitchFamily="18" charset="0"/>
                <a:cs typeface="Times New Roman" panose="02020603050405020304" pitchFamily="18" charset="0"/>
              </a:rPr>
              <a:t>sẽ</a:t>
            </a:r>
            <a:r>
              <a:rPr lang="en-US" dirty="0">
                <a:latin typeface="Times New Roman" panose="02020603050405020304" pitchFamily="18" charset="0"/>
                <a:cs typeface="Times New Roman" panose="02020603050405020304" pitchFamily="18" charset="0"/>
              </a:rPr>
              <a:t> có heatmap,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lệch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thước</a:t>
            </a:r>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Tiến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gộp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từng</a:t>
            </a:r>
            <a:r>
              <a:rPr lang="en-US" dirty="0">
                <a:latin typeface="Times New Roman" panose="02020603050405020304" pitchFamily="18" charset="0"/>
                <a:cs typeface="Times New Roman" panose="02020603050405020304" pitchFamily="18" charset="0"/>
              </a:rPr>
              <a:t> class.</a:t>
            </a:r>
          </a:p>
          <a:p>
            <a:r>
              <a:rPr lang="en-US" dirty="0">
                <a:latin typeface="Times New Roman" panose="02020603050405020304" pitchFamily="18" charset="0"/>
                <a:cs typeface="Times New Roman" panose="02020603050405020304" pitchFamily="18" charset="0"/>
              </a:rPr>
              <a:t>Merge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chọn</a:t>
            </a:r>
            <a:r>
              <a:rPr lang="en-US" dirty="0">
                <a:latin typeface="Times New Roman" panose="02020603050405020304" pitchFamily="18" charset="0"/>
                <a:cs typeface="Times New Roman" panose="02020603050405020304" pitchFamily="18" charset="0"/>
              </a:rPr>
              <a:t> ra box </a:t>
            </a:r>
            <a:r>
              <a:rPr lang="en-US" dirty="0" err="1">
                <a:latin typeface="Times New Roman" panose="02020603050405020304" pitchFamily="18" charset="0"/>
                <a:cs typeface="Times New Roman" panose="02020603050405020304" pitchFamily="18" charset="0"/>
              </a:rPr>
              <a:t>đúng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box </a:t>
            </a:r>
            <a:r>
              <a:rPr lang="en-US" dirty="0" err="1">
                <a:latin typeface="Times New Roman" panose="02020603050405020304" pitchFamily="18" charset="0"/>
                <a:cs typeface="Times New Roman" panose="02020603050405020304" pitchFamily="18" charset="0"/>
              </a:rPr>
              <a:t>gần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nhau</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Merge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được </a:t>
            </a:r>
            <a:r>
              <a:rPr lang="en-US" dirty="0" err="1">
                <a:latin typeface="Times New Roman" panose="02020603050405020304" pitchFamily="18" charset="0"/>
                <a:cs typeface="Times New Roman" panose="02020603050405020304" pitchFamily="18" charset="0"/>
              </a:rPr>
              <a:t>cắt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đôi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scale </a:t>
            </a:r>
            <a:r>
              <a:rPr lang="en-US" dirty="0" err="1">
                <a:latin typeface="Times New Roman" panose="02020603050405020304" pitchFamily="18" charset="0"/>
                <a:cs typeface="Times New Roman" panose="02020603050405020304" pitchFamily="18" charset="0"/>
              </a:rPr>
              <a:t>tại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bước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tiền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lý</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0408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23" name="Picture 22" descr="A picture containing text, outdoor, tree, road&#10;&#10;Description automatically generated">
            <a:extLst>
              <a:ext uri="{FF2B5EF4-FFF2-40B4-BE49-F238E27FC236}">
                <a16:creationId xmlns:a16="http://schemas.microsoft.com/office/drawing/2014/main" id="{EC69FA7E-E740-485A-B12F-7F68759E9876}"/>
              </a:ext>
            </a:extLst>
          </p:cNvPr>
          <p:cNvPicPr>
            <a:picLocks noChangeAspect="1"/>
          </p:cNvPicPr>
          <p:nvPr/>
        </p:nvPicPr>
        <p:blipFill rotWithShape="1">
          <a:blip r:embed="rId2">
            <a:extLst>
              <a:ext uri="{28A0092B-C50C-407E-A947-70E740481C1C}">
                <a14:useLocalDpi xmlns:a14="http://schemas.microsoft.com/office/drawing/2010/main" val="0"/>
              </a:ext>
            </a:extLst>
          </a:blip>
          <a:srcRect l="15648" r="20112" b="6141"/>
          <a:stretch/>
        </p:blipFill>
        <p:spPr>
          <a:xfrm>
            <a:off x="2" y="10"/>
            <a:ext cx="12191695" cy="6857990"/>
          </a:xfrm>
          <a:prstGeom prst="rect">
            <a:avLst/>
          </a:prstGeom>
        </p:spPr>
      </p:pic>
      <p:sp>
        <p:nvSpPr>
          <p:cNvPr id="28" name="Rectangle 27">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88DCC3-6947-4F2F-A457-B80B915C47A6}"/>
              </a:ext>
            </a:extLst>
          </p:cNvPr>
          <p:cNvSpPr>
            <a:spLocks noGrp="1"/>
          </p:cNvSpPr>
          <p:nvPr>
            <p:ph type="title"/>
          </p:nvPr>
        </p:nvSpPr>
        <p:spPr>
          <a:xfrm>
            <a:off x="1304017" y="804520"/>
            <a:ext cx="6815731" cy="1049235"/>
          </a:xfrm>
        </p:spPr>
        <p:txBody>
          <a:bodyPr>
            <a:normAutofit/>
          </a:bodyPr>
          <a:lstStyle/>
          <a:p>
            <a:r>
              <a:rPr lang="en-US">
                <a:solidFill>
                  <a:srgbClr val="FFFFFE"/>
                </a:solidFill>
              </a:rPr>
              <a:t>traffic sign detection - result</a:t>
            </a:r>
          </a:p>
        </p:txBody>
      </p:sp>
      <p:cxnSp>
        <p:nvCxnSpPr>
          <p:cNvPr id="30" name="Straight Connector 29">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515ACA"/>
            </a:solidFill>
          </a:ln>
        </p:spPr>
        <p:style>
          <a:lnRef idx="3">
            <a:schemeClr val="accent1"/>
          </a:lnRef>
          <a:fillRef idx="0">
            <a:schemeClr val="accent1"/>
          </a:fillRef>
          <a:effectRef idx="2">
            <a:schemeClr val="accent1"/>
          </a:effectRef>
          <a:fontRef idx="minor">
            <a:schemeClr val="tx1"/>
          </a:fontRef>
        </p:style>
      </p:cxnSp>
      <p:sp>
        <p:nvSpPr>
          <p:cNvPr id="3" name="Content Placeholder 2">
            <a:extLst>
              <a:ext uri="{FF2B5EF4-FFF2-40B4-BE49-F238E27FC236}">
                <a16:creationId xmlns:a16="http://schemas.microsoft.com/office/drawing/2014/main" id="{F5E73E62-51CF-49A9-8C9B-7BA297E45F29}"/>
              </a:ext>
            </a:extLst>
          </p:cNvPr>
          <p:cNvSpPr>
            <a:spLocks noGrp="1"/>
          </p:cNvSpPr>
          <p:nvPr>
            <p:ph idx="1"/>
          </p:nvPr>
        </p:nvSpPr>
        <p:spPr>
          <a:xfrm>
            <a:off x="1304017" y="2015733"/>
            <a:ext cx="6815731" cy="4021267"/>
          </a:xfrm>
        </p:spPr>
        <p:txBody>
          <a:bodyPr>
            <a:normAutofit/>
          </a:bodyPr>
          <a:lstStyle/>
          <a:p>
            <a:pPr>
              <a:buClr>
                <a:srgbClr val="515ACA"/>
              </a:buClr>
            </a:pPr>
            <a:r>
              <a:rPr lang="en-US">
                <a:solidFill>
                  <a:srgbClr val="FFFFFE"/>
                </a:solidFill>
                <a:effectLst/>
                <a:latin typeface="Times New Roman" panose="02020603050405020304" pitchFamily="18" charset="0"/>
                <a:ea typeface="Calibri" panose="020F0502020204030204" pitchFamily="34" charset="0"/>
                <a:cs typeface="Times New Roman" panose="02020603050405020304" pitchFamily="18" charset="0"/>
              </a:rPr>
              <a:t>Mô hình đạt score 0.49502 trên tập public của ban tổ chức, tuy nhiên mô hình đó nhóm em có sử dụng pretrain model (DLA 34 train trên COCO dataset). Kết quả không sử dụng pretrain chỉ đạt 0.39504</a:t>
            </a:r>
          </a:p>
          <a:p>
            <a:pPr>
              <a:buClr>
                <a:srgbClr val="515ACA"/>
              </a:buClr>
            </a:pPr>
            <a:endParaRPr lang="en-US">
              <a:solidFill>
                <a:srgbClr val="FFFFFE"/>
              </a:solidFill>
            </a:endParaRPr>
          </a:p>
        </p:txBody>
      </p:sp>
    </p:spTree>
    <p:extLst>
      <p:ext uri="{BB962C8B-B14F-4D97-AF65-F5344CB8AC3E}">
        <p14:creationId xmlns:p14="http://schemas.microsoft.com/office/powerpoint/2010/main" val="3879425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A721-2DF4-4F90-B398-E5CBF781D372}"/>
              </a:ext>
            </a:extLst>
          </p:cNvPr>
          <p:cNvSpPr>
            <a:spLocks noGrp="1"/>
          </p:cNvSpPr>
          <p:nvPr>
            <p:ph type="title"/>
          </p:nvPr>
        </p:nvSpPr>
        <p:spPr/>
        <p:txBody>
          <a:bodyPr/>
          <a:lstStyle/>
          <a:p>
            <a:r>
              <a:rPr lang="en-US" dirty="0"/>
              <a:t>traffic sign detection - demo</a:t>
            </a:r>
          </a:p>
        </p:txBody>
      </p:sp>
      <p:pic>
        <p:nvPicPr>
          <p:cNvPr id="5" name="Content Placeholder 4">
            <a:extLst>
              <a:ext uri="{FF2B5EF4-FFF2-40B4-BE49-F238E27FC236}">
                <a16:creationId xmlns:a16="http://schemas.microsoft.com/office/drawing/2014/main" id="{79849040-865F-4C49-BB6C-999FD87C2D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4063" y="2016125"/>
            <a:ext cx="8938199" cy="3449638"/>
          </a:xfrm>
        </p:spPr>
      </p:pic>
    </p:spTree>
    <p:extLst>
      <p:ext uri="{BB962C8B-B14F-4D97-AF65-F5344CB8AC3E}">
        <p14:creationId xmlns:p14="http://schemas.microsoft.com/office/powerpoint/2010/main" val="2489328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1B080-7F9E-4E3B-85E8-6DF303BCE05C}"/>
              </a:ext>
            </a:extLst>
          </p:cNvPr>
          <p:cNvSpPr>
            <a:spLocks noGrp="1"/>
          </p:cNvSpPr>
          <p:nvPr>
            <p:ph type="title"/>
          </p:nvPr>
        </p:nvSpPr>
        <p:spPr/>
        <p:txBody>
          <a:bodyPr/>
          <a:lstStyle/>
          <a:p>
            <a:r>
              <a:rPr lang="en-US" dirty="0"/>
              <a:t>traffic sign detection - improve</a:t>
            </a:r>
          </a:p>
        </p:txBody>
      </p:sp>
      <p:sp>
        <p:nvSpPr>
          <p:cNvPr id="3" name="Content Placeholder 2">
            <a:extLst>
              <a:ext uri="{FF2B5EF4-FFF2-40B4-BE49-F238E27FC236}">
                <a16:creationId xmlns:a16="http://schemas.microsoft.com/office/drawing/2014/main" id="{D6AD2950-632D-4B92-B4F2-D327C9CE3B1F}"/>
              </a:ext>
            </a:extLst>
          </p:cNvPr>
          <p:cNvSpPr>
            <a:spLocks noGrp="1"/>
          </p:cNvSpPr>
          <p:nvPr>
            <p:ph idx="1"/>
          </p:nvPr>
        </p:nvSpPr>
        <p:spPr/>
        <p:txBody>
          <a:bodyPr/>
          <a:lstStyle/>
          <a:p>
            <a:pPr marL="0" marR="0" indent="228600">
              <a:lnSpc>
                <a:spcPct val="107000"/>
              </a:lnSpc>
              <a:spcBef>
                <a:spcPts val="0"/>
              </a:spcBef>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có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được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cải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score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tiền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(YOLO,..).</a:t>
            </a:r>
          </a:p>
          <a:p>
            <a:pPr marL="0" marR="0">
              <a:lnSpc>
                <a:spcPct val="107000"/>
              </a:lnSpc>
              <a:spcBef>
                <a:spcPts val="0"/>
              </a:spcBef>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team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top 1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box được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đánh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1 label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duy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predict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những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box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bị</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đánh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label, qua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góp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nhiễu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3354134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54677-C502-4D9E-BE3C-1A489EF2F27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F5DC6E6-86A9-42FF-9E2B-4FE4EDC9B773}"/>
              </a:ext>
            </a:extLst>
          </p:cNvPr>
          <p:cNvSpPr>
            <a:spLocks noGrp="1"/>
          </p:cNvSpPr>
          <p:nvPr>
            <p:ph idx="1"/>
          </p:nvPr>
        </p:nvSpPr>
        <p:spPr/>
        <p:txBody>
          <a:bodyPr/>
          <a:lstStyle/>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Nhóm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em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tìm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hiểu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được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CenterNet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áp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được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bài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cụ</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nhận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biển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báo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Cài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đặt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đánh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giá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khá</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tốt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800" dirty="0">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có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cải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được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752378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021A4066-B261-49FE-952E-A0FE3EE75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381B4579-E2EA-4BD7-94FF-0A0BEE135C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0A49D977-82CC-4083-A783-A3606FDBE47E}"/>
              </a:ext>
            </a:extLst>
          </p:cNvPr>
          <p:cNvSpPr>
            <a:spLocks noGrp="1"/>
          </p:cNvSpPr>
          <p:nvPr>
            <p:ph type="title"/>
          </p:nvPr>
        </p:nvSpPr>
        <p:spPr>
          <a:xfrm>
            <a:off x="1451580" y="804520"/>
            <a:ext cx="3530157" cy="1049235"/>
          </a:xfrm>
        </p:spPr>
        <p:txBody>
          <a:bodyPr>
            <a:normAutofit/>
          </a:bodyPr>
          <a:lstStyle/>
          <a:p>
            <a:r>
              <a:rPr lang="en-US"/>
              <a:t>InTRODUCE</a:t>
            </a:r>
          </a:p>
        </p:txBody>
      </p:sp>
      <p:sp>
        <p:nvSpPr>
          <p:cNvPr id="41" name="Rectangle 40">
            <a:extLst>
              <a:ext uri="{FF2B5EF4-FFF2-40B4-BE49-F238E27FC236}">
                <a16:creationId xmlns:a16="http://schemas.microsoft.com/office/drawing/2014/main" id="{81958111-BC13-4D45-AB27-0C2C83F9B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B28710ED-E735-40B7-BD7E-BC04ECA7CF66}"/>
              </a:ext>
            </a:extLst>
          </p:cNvPr>
          <p:cNvSpPr>
            <a:spLocks noGrp="1"/>
          </p:cNvSpPr>
          <p:nvPr>
            <p:ph idx="1"/>
          </p:nvPr>
        </p:nvSpPr>
        <p:spPr>
          <a:xfrm>
            <a:off x="1451581" y="2015732"/>
            <a:ext cx="3526523" cy="3450613"/>
          </a:xfrm>
        </p:spPr>
        <p:txBody>
          <a:bodyPr>
            <a:normAutofit/>
          </a:bodyPr>
          <a:lstStyle/>
          <a:p>
            <a:pPr>
              <a:buClr>
                <a:srgbClr val="3BB059"/>
              </a:buClr>
            </a:pPr>
            <a:r>
              <a:rPr lang="en-US" dirty="0" err="1">
                <a:effectLst/>
                <a:latin typeface="Times New Roman" panose="02020603050405020304" pitchFamily="18" charset="0"/>
                <a:ea typeface="Calibri" panose="020F0502020204030204" pitchFamily="34" charset="0"/>
              </a:rPr>
              <a:t>Phát</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hiện</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Biển</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báo</a:t>
            </a:r>
            <a:r>
              <a:rPr lang="en-US" dirty="0">
                <a:effectLst/>
                <a:latin typeface="Times New Roman" panose="02020603050405020304" pitchFamily="18" charset="0"/>
                <a:ea typeface="Calibri" panose="020F0502020204030204" pitchFamily="34" charset="0"/>
              </a:rPr>
              <a:t> Giao </a:t>
            </a:r>
            <a:r>
              <a:rPr lang="en-US" dirty="0" err="1">
                <a:effectLst/>
                <a:latin typeface="Times New Roman" panose="02020603050405020304" pitchFamily="18" charset="0"/>
                <a:ea typeface="Calibri" panose="020F0502020204030204" pitchFamily="34" charset="0"/>
              </a:rPr>
              <a:t>thông</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là</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thành</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phần</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quan</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trọng</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trong</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các</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hệ</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thống</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tự</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hành</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như</a:t>
            </a:r>
            <a:r>
              <a:rPr lang="en-US" dirty="0">
                <a:effectLst/>
                <a:latin typeface="Times New Roman" panose="02020603050405020304" pitchFamily="18" charset="0"/>
                <a:ea typeface="Calibri" panose="020F0502020204030204" pitchFamily="34" charset="0"/>
              </a:rPr>
              <a:t> ô </a:t>
            </a:r>
            <a:r>
              <a:rPr lang="en-US" dirty="0" err="1">
                <a:effectLst/>
                <a:latin typeface="Times New Roman" panose="02020603050405020304" pitchFamily="18" charset="0"/>
                <a:ea typeface="Calibri" panose="020F0502020204030204" pitchFamily="34" charset="0"/>
              </a:rPr>
              <a:t>tô</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tự</a:t>
            </a:r>
            <a:r>
              <a:rPr lang="en-US" dirty="0">
                <a:effectLst/>
                <a:latin typeface="Times New Roman" panose="02020603050405020304" pitchFamily="18" charset="0"/>
                <a:ea typeface="Calibri" panose="020F0502020204030204" pitchFamily="34" charset="0"/>
              </a:rPr>
              <a:t> </a:t>
            </a:r>
            <a:r>
              <a:rPr lang="en-US" dirty="0" err="1">
                <a:effectLst/>
                <a:latin typeface="Times New Roman" panose="02020603050405020304" pitchFamily="18" charset="0"/>
                <a:ea typeface="Calibri" panose="020F0502020204030204" pitchFamily="34" charset="0"/>
              </a:rPr>
              <a:t>lái</a:t>
            </a:r>
            <a:r>
              <a:rPr lang="en-US" dirty="0">
                <a:effectLst/>
                <a:latin typeface="Times New Roman" panose="02020603050405020304" pitchFamily="18" charset="0"/>
                <a:ea typeface="Calibri" panose="020F0502020204030204" pitchFamily="34" charset="0"/>
              </a:rPr>
              <a:t>.</a:t>
            </a:r>
          </a:p>
          <a:p>
            <a:pPr>
              <a:buClr>
                <a:srgbClr val="3BB059"/>
              </a:buClr>
            </a:pPr>
            <a:r>
              <a:rPr lang="en-US" dirty="0" err="1">
                <a:latin typeface="Times New Roman" panose="02020603050405020304" pitchFamily="18" charset="0"/>
                <a:ea typeface="Calibri" panose="020F0502020204030204" pitchFamily="34" charset="0"/>
              </a:rPr>
              <a:t>Zalo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tổ</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chức</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một</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cuộc</a:t>
            </a:r>
            <a:r>
              <a:rPr lang="en-US" dirty="0">
                <a:latin typeface="Times New Roman" panose="02020603050405020304" pitchFamily="18" charset="0"/>
                <a:ea typeface="Calibri" panose="020F0502020204030204" pitchFamily="34" charset="0"/>
              </a:rPr>
              <a:t> thi </a:t>
            </a:r>
            <a:r>
              <a:rPr lang="en-US" dirty="0" err="1">
                <a:latin typeface="Times New Roman" panose="02020603050405020304" pitchFamily="18" charset="0"/>
                <a:ea typeface="Calibri" panose="020F0502020204030204" pitchFamily="34" charset="0"/>
              </a:rPr>
              <a:t>nhận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diện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biển</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báo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giao</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thông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đường</a:t>
            </a:r>
            <a:r>
              <a:rPr lang="en-US" dirty="0">
                <a:latin typeface="Times New Roman" panose="02020603050405020304" pitchFamily="18" charset="0"/>
                <a:ea typeface="Calibri" panose="020F0502020204030204" pitchFamily="34" charset="0"/>
              </a:rPr>
              <a:t> </a:t>
            </a:r>
            <a:r>
              <a:rPr lang="en-US" dirty="0" err="1">
                <a:latin typeface="Times New Roman" panose="02020603050405020304" pitchFamily="18" charset="0"/>
                <a:ea typeface="Calibri" panose="020F0502020204030204" pitchFamily="34" charset="0"/>
              </a:rPr>
              <a:t>bộ</a:t>
            </a:r>
            <a:endParaRPr lang="en-US" dirty="0">
              <a:effectLst/>
              <a:latin typeface="Times New Roman" panose="02020603050405020304" pitchFamily="18" charset="0"/>
              <a:ea typeface="Calibri" panose="020F0502020204030204" pitchFamily="34" charset="0"/>
            </a:endParaRPr>
          </a:p>
          <a:p>
            <a:pPr>
              <a:buClr>
                <a:srgbClr val="3BB059"/>
              </a:buClr>
            </a:pPr>
            <a:endParaRPr lang="en-US" dirty="0"/>
          </a:p>
        </p:txBody>
      </p:sp>
      <p:grpSp>
        <p:nvGrpSpPr>
          <p:cNvPr id="43" name="Group 42">
            <a:extLst>
              <a:ext uri="{FF2B5EF4-FFF2-40B4-BE49-F238E27FC236}">
                <a16:creationId xmlns:a16="http://schemas.microsoft.com/office/drawing/2014/main" id="{82188758-E18A-4CE5-9D03-F4BF5D887C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44" name="Rectangle 43">
              <a:extLst>
                <a:ext uri="{FF2B5EF4-FFF2-40B4-BE49-F238E27FC236}">
                  <a16:creationId xmlns:a16="http://schemas.microsoft.com/office/drawing/2014/main" id="{821513DD-C15F-4381-AEA6-ED9E5E218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CED2DE01-7F43-4858-85FC-27022DA78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descr="A picture containing text, tree, outdoor, street&#10;&#10;Description automatically generated">
            <a:extLst>
              <a:ext uri="{FF2B5EF4-FFF2-40B4-BE49-F238E27FC236}">
                <a16:creationId xmlns:a16="http://schemas.microsoft.com/office/drawing/2014/main" id="{D0C96CB8-5033-4DCB-998E-1C9CEE52D12C}"/>
              </a:ext>
            </a:extLst>
          </p:cNvPr>
          <p:cNvPicPr>
            <a:picLocks noChangeAspect="1"/>
          </p:cNvPicPr>
          <p:nvPr/>
        </p:nvPicPr>
        <p:blipFill rotWithShape="1">
          <a:blip r:embed="rId2">
            <a:extLst>
              <a:ext uri="{28A0092B-C50C-407E-A947-70E740481C1C}">
                <a14:useLocalDpi xmlns:a14="http://schemas.microsoft.com/office/drawing/2010/main" val="0"/>
              </a:ext>
            </a:extLst>
          </a:blip>
          <a:srcRect r="3661" b="1"/>
          <a:stretch/>
        </p:blipFill>
        <p:spPr>
          <a:xfrm>
            <a:off x="6093926" y="1116345"/>
            <a:ext cx="4821551" cy="3866172"/>
          </a:xfrm>
          <a:prstGeom prst="rect">
            <a:avLst/>
          </a:prstGeom>
        </p:spPr>
      </p:pic>
      <p:pic>
        <p:nvPicPr>
          <p:cNvPr id="47" name="Picture 46">
            <a:extLst>
              <a:ext uri="{FF2B5EF4-FFF2-40B4-BE49-F238E27FC236}">
                <a16:creationId xmlns:a16="http://schemas.microsoft.com/office/drawing/2014/main" id="{D42F4933-2ECF-4EE5-BCE4-F19E3CA609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9" name="Straight Connector 48">
            <a:extLst>
              <a:ext uri="{FF2B5EF4-FFF2-40B4-BE49-F238E27FC236}">
                <a16:creationId xmlns:a16="http://schemas.microsoft.com/office/drawing/2014/main" id="{C6FAC23C-014D-4AC5-AD1B-36F7D0E7EF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23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11587617-1CD9-4BB4-8FDB-02547523F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359BEA-F467-446B-9ED2-7DE4AE394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478B824-19DC-488C-81C4-0BB3315C607E}"/>
              </a:ext>
            </a:extLst>
          </p:cNvPr>
          <p:cNvSpPr>
            <a:spLocks noGrp="1"/>
          </p:cNvSpPr>
          <p:nvPr>
            <p:ph type="title"/>
          </p:nvPr>
        </p:nvSpPr>
        <p:spPr>
          <a:xfrm>
            <a:off x="1776729" y="4459039"/>
            <a:ext cx="8643011" cy="551528"/>
          </a:xfrm>
        </p:spPr>
        <p:txBody>
          <a:bodyPr vert="horz" lIns="91440" tIns="45720" rIns="91440" bIns="0" rtlCol="0" anchor="b">
            <a:normAutofit/>
          </a:bodyPr>
          <a:lstStyle/>
          <a:p>
            <a:r>
              <a:rPr lang="en-US" sz="3600"/>
              <a:t>Thank you!</a:t>
            </a:r>
          </a:p>
        </p:txBody>
      </p:sp>
      <p:pic>
        <p:nvPicPr>
          <p:cNvPr id="4" name="Content Placeholder 3" descr="A picture containing text, outdoor, tree, road&#10;&#10;Description automatically generated">
            <a:extLst>
              <a:ext uri="{FF2B5EF4-FFF2-40B4-BE49-F238E27FC236}">
                <a16:creationId xmlns:a16="http://schemas.microsoft.com/office/drawing/2014/main" id="{F2661F45-B28A-4EFC-8885-06C786A1E4C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5648" r="20112" b="6141"/>
          <a:stretch/>
        </p:blipFill>
        <p:spPr>
          <a:xfrm>
            <a:off x="2849088" y="643992"/>
            <a:ext cx="6492699" cy="3652214"/>
          </a:xfrm>
          <a:prstGeom prst="rect">
            <a:avLst/>
          </a:prstGeom>
        </p:spPr>
      </p:pic>
      <p:cxnSp>
        <p:nvCxnSpPr>
          <p:cNvPr id="21" name="Straight Connector 20">
            <a:extLst>
              <a:ext uri="{FF2B5EF4-FFF2-40B4-BE49-F238E27FC236}">
                <a16:creationId xmlns:a16="http://schemas.microsoft.com/office/drawing/2014/main" id="{07C4A58F-EDCB-42E6-BB21-2D410EF0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3" name="Picture 22">
            <a:extLst>
              <a:ext uri="{FF2B5EF4-FFF2-40B4-BE49-F238E27FC236}">
                <a16:creationId xmlns:a16="http://schemas.microsoft.com/office/drawing/2014/main" id="{CEF18BD6-B169-4CEE-BB3D-71DFD6A833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0C253CD2-F713-407C-B979-22CDBA531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9586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021A4066-B261-49FE-952E-A0FE3EE75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381B4579-E2EA-4BD7-94FF-0A0BEE135C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3530885"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4FD08939-322A-4F81-AB4B-5E5883CC92A6}"/>
              </a:ext>
            </a:extLst>
          </p:cNvPr>
          <p:cNvSpPr>
            <a:spLocks noGrp="1"/>
          </p:cNvSpPr>
          <p:nvPr>
            <p:ph type="title"/>
          </p:nvPr>
        </p:nvSpPr>
        <p:spPr>
          <a:xfrm>
            <a:off x="1451580" y="804520"/>
            <a:ext cx="3530157" cy="1049235"/>
          </a:xfrm>
        </p:spPr>
        <p:txBody>
          <a:bodyPr>
            <a:normAutofit/>
          </a:bodyPr>
          <a:lstStyle/>
          <a:p>
            <a:r>
              <a:rPr lang="en-US" dirty="0"/>
              <a:t>Introduce</a:t>
            </a:r>
          </a:p>
        </p:txBody>
      </p:sp>
      <p:sp>
        <p:nvSpPr>
          <p:cNvPr id="48" name="Rectangle 47">
            <a:extLst>
              <a:ext uri="{FF2B5EF4-FFF2-40B4-BE49-F238E27FC236}">
                <a16:creationId xmlns:a16="http://schemas.microsoft.com/office/drawing/2014/main" id="{81958111-BC13-4D45-AB27-0C2C83F9B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2D34A9BC-1987-4B7A-87BB-0BEFA6DAFF33}"/>
              </a:ext>
            </a:extLst>
          </p:cNvPr>
          <p:cNvSpPr>
            <a:spLocks noGrp="1"/>
          </p:cNvSpPr>
          <p:nvPr>
            <p:ph idx="1"/>
          </p:nvPr>
        </p:nvSpPr>
        <p:spPr>
          <a:xfrm>
            <a:off x="1451581" y="2015732"/>
            <a:ext cx="3526523" cy="3450613"/>
          </a:xfrm>
        </p:spPr>
        <p:txBody>
          <a:bodyPr>
            <a:normAutofit/>
          </a:bodyPr>
          <a:lstStyle/>
          <a:p>
            <a:r>
              <a:rPr lang="en-US" dirty="0">
                <a:latin typeface="Times New Roman" panose="02020603050405020304" pitchFamily="18" charset="0"/>
                <a:cs typeface="Times New Roman" panose="02020603050405020304" pitchFamily="18" charset="0"/>
              </a:rPr>
              <a:t>Bài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thuộc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dạng</a:t>
            </a:r>
            <a:r>
              <a:rPr lang="en-US" dirty="0">
                <a:latin typeface="Times New Roman" panose="02020603050405020304" pitchFamily="18" charset="0"/>
                <a:cs typeface="Times New Roman" panose="02020603050405020304" pitchFamily="18" charset="0"/>
              </a:rPr>
              <a:t> object detection, </a:t>
            </a:r>
            <a:r>
              <a:rPr lang="en-US" dirty="0" err="1">
                <a:latin typeface="Times New Roman" panose="02020603050405020304" pitchFamily="18" charset="0"/>
                <a:cs typeface="Times New Roman" panose="02020603050405020304" pitchFamily="18" charset="0"/>
              </a:rPr>
              <a:t>gồm</a:t>
            </a:r>
            <a:r>
              <a:rPr lang="en-US" dirty="0">
                <a:latin typeface="Times New Roman" panose="02020603050405020304" pitchFamily="18" charset="0"/>
                <a:cs typeface="Times New Roman" panose="02020603050405020304" pitchFamily="18" charset="0"/>
              </a:rPr>
              <a:t> có 2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chính</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1.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chứa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tượng</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2.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được </a:t>
            </a:r>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ấy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thuộc</a:t>
            </a:r>
            <a:r>
              <a:rPr lang="en-US" dirty="0">
                <a:latin typeface="Times New Roman" panose="02020603050405020304" pitchFamily="18" charset="0"/>
                <a:cs typeface="Times New Roman" panose="02020603050405020304" pitchFamily="18" charset="0"/>
              </a:rPr>
              <a:t> class </a:t>
            </a:r>
            <a:r>
              <a:rPr lang="en-US" dirty="0" err="1">
                <a:latin typeface="Times New Roman" panose="02020603050405020304" pitchFamily="18" charset="0"/>
                <a:cs typeface="Times New Roman" panose="02020603050405020304" pitchFamily="18" charset="0"/>
              </a:rPr>
              <a:t>nào</a:t>
            </a:r>
            <a:endParaRPr lang="en-US" dirty="0">
              <a:latin typeface="Times New Roman" panose="02020603050405020304" pitchFamily="18" charset="0"/>
              <a:cs typeface="Times New Roman" panose="02020603050405020304" pitchFamily="18" charset="0"/>
            </a:endParaRPr>
          </a:p>
        </p:txBody>
      </p:sp>
      <p:grpSp>
        <p:nvGrpSpPr>
          <p:cNvPr id="50" name="Group 49">
            <a:extLst>
              <a:ext uri="{FF2B5EF4-FFF2-40B4-BE49-F238E27FC236}">
                <a16:creationId xmlns:a16="http://schemas.microsoft.com/office/drawing/2014/main" id="{82188758-E18A-4CE5-9D03-F4BF5D887C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0131" y="482171"/>
            <a:ext cx="6091791" cy="5149101"/>
            <a:chOff x="5446003" y="583365"/>
            <a:chExt cx="6091790" cy="5181928"/>
          </a:xfrm>
        </p:grpSpPr>
        <p:sp>
          <p:nvSpPr>
            <p:cNvPr id="51" name="Rectangle 50">
              <a:extLst>
                <a:ext uri="{FF2B5EF4-FFF2-40B4-BE49-F238E27FC236}">
                  <a16:creationId xmlns:a16="http://schemas.microsoft.com/office/drawing/2014/main" id="{821513DD-C15F-4381-AEA6-ED9E5E218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6003" y="583365"/>
              <a:ext cx="609179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ED2DE01-7F43-4858-85FC-27022DA78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64828" y="915807"/>
              <a:ext cx="54617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5" descr="A picture containing text, outdoor, tree, street&#10;&#10;Description automatically generated">
            <a:extLst>
              <a:ext uri="{FF2B5EF4-FFF2-40B4-BE49-F238E27FC236}">
                <a16:creationId xmlns:a16="http://schemas.microsoft.com/office/drawing/2014/main" id="{2ED1A6D1-94CD-4B6F-89E1-69B8E73A8F36}"/>
              </a:ext>
            </a:extLst>
          </p:cNvPr>
          <p:cNvPicPr>
            <a:picLocks noChangeAspect="1"/>
          </p:cNvPicPr>
          <p:nvPr/>
        </p:nvPicPr>
        <p:blipFill rotWithShape="1">
          <a:blip r:embed="rId2">
            <a:extLst>
              <a:ext uri="{28A0092B-C50C-407E-A947-70E740481C1C}">
                <a14:useLocalDpi xmlns:a14="http://schemas.microsoft.com/office/drawing/2010/main" val="0"/>
              </a:ext>
            </a:extLst>
          </a:blip>
          <a:srcRect r="3661" b="1"/>
          <a:stretch/>
        </p:blipFill>
        <p:spPr>
          <a:xfrm>
            <a:off x="6093926" y="1116345"/>
            <a:ext cx="4821551" cy="3866172"/>
          </a:xfrm>
          <a:prstGeom prst="rect">
            <a:avLst/>
          </a:prstGeom>
        </p:spPr>
      </p:pic>
      <p:pic>
        <p:nvPicPr>
          <p:cNvPr id="54" name="Picture 53">
            <a:extLst>
              <a:ext uri="{FF2B5EF4-FFF2-40B4-BE49-F238E27FC236}">
                <a16:creationId xmlns:a16="http://schemas.microsoft.com/office/drawing/2014/main" id="{D42F4933-2ECF-4EE5-BCE4-F19E3CA609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6" name="Straight Connector 55">
            <a:extLst>
              <a:ext uri="{FF2B5EF4-FFF2-40B4-BE49-F238E27FC236}">
                <a16:creationId xmlns:a16="http://schemas.microsoft.com/office/drawing/2014/main" id="{C6FAC23C-014D-4AC5-AD1B-36F7D0E7EF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042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471F-5BA7-4CB7-83FF-BA120ADC4E90}"/>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101ACE86-FC83-421F-A75F-CD36980CE508}"/>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Public dataset: 5086 images, </a:t>
            </a:r>
            <a:r>
              <a:rPr lang="en-US" dirty="0" err="1">
                <a:latin typeface="Times New Roman" panose="02020603050405020304" pitchFamily="18" charset="0"/>
                <a:cs typeface="Times New Roman" panose="02020603050405020304" pitchFamily="18" charset="0"/>
              </a:rPr>
              <a:t>hơn</a:t>
            </a:r>
            <a:r>
              <a:rPr lang="en-US" dirty="0">
                <a:latin typeface="Times New Roman" panose="02020603050405020304" pitchFamily="18" charset="0"/>
                <a:cs typeface="Times New Roman" panose="02020603050405020304" pitchFamily="18" charset="0"/>
              </a:rPr>
              <a:t> 11000 boxes, được </a:t>
            </a:r>
            <a:r>
              <a:rPr lang="en-US" dirty="0" err="1">
                <a:latin typeface="Times New Roman" panose="02020603050405020304" pitchFamily="18" charset="0"/>
                <a:cs typeface="Times New Roman" panose="02020603050405020304" pitchFamily="18" charset="0"/>
              </a:rPr>
              <a:t>gán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theo</a:t>
            </a:r>
            <a:r>
              <a:rPr lang="en-US" dirty="0">
                <a:latin typeface="Times New Roman" panose="02020603050405020304" pitchFamily="18" charset="0"/>
                <a:cs typeface="Times New Roman" panose="02020603050405020304" pitchFamily="18" charset="0"/>
              </a:rPr>
              <a:t> COCO format.</a:t>
            </a:r>
          </a:p>
          <a:p>
            <a:r>
              <a:rPr lang="en-US" dirty="0">
                <a:latin typeface="Times New Roman" panose="02020603050405020304" pitchFamily="18" charset="0"/>
                <a:cs typeface="Times New Roman" panose="02020603050405020304" pitchFamily="18" charset="0"/>
              </a:rPr>
              <a:t>Có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box được </a:t>
            </a:r>
            <a:r>
              <a:rPr lang="en-US" dirty="0" err="1">
                <a:latin typeface="Times New Roman" panose="02020603050405020304" pitchFamily="18" charset="0"/>
                <a:cs typeface="Times New Roman" panose="02020603050405020304" pitchFamily="18" charset="0"/>
              </a:rPr>
              <a:t>đánh</a:t>
            </a:r>
            <a:r>
              <a:rPr lang="en-US" dirty="0">
                <a:latin typeface="Times New Roman" panose="02020603050405020304" pitchFamily="18" charset="0"/>
                <a:cs typeface="Times New Roman" panose="02020603050405020304" pitchFamily="18" charset="0"/>
              </a:rPr>
              <a:t> label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lần</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7 class: No entry, No parking / waiting, No turning, Max speed, Other prohibition signs, Warnings, Mandatory</a:t>
            </a:r>
          </a:p>
          <a:p>
            <a:pPr marL="457200" lvl="1"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3568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2F2A9-693B-4B60-86BF-F6BE2318598D}"/>
              </a:ext>
            </a:extLst>
          </p:cNvPr>
          <p:cNvSpPr>
            <a:spLocks noGrp="1"/>
          </p:cNvSpPr>
          <p:nvPr>
            <p:ph type="title"/>
          </p:nvPr>
        </p:nvSpPr>
        <p:spPr>
          <a:xfrm>
            <a:off x="1451579" y="804519"/>
            <a:ext cx="9603275" cy="1049235"/>
          </a:xfrm>
        </p:spPr>
        <p:txBody>
          <a:bodyPr>
            <a:normAutofit/>
          </a:bodyPr>
          <a:lstStyle/>
          <a:p>
            <a:r>
              <a:rPr lang="en-US" dirty="0" err="1"/>
              <a:t>Centernet</a:t>
            </a:r>
            <a:endParaRPr lang="en-US" dirty="0"/>
          </a:p>
        </p:txBody>
      </p:sp>
      <p:sp>
        <p:nvSpPr>
          <p:cNvPr id="3" name="Content Placeholder 2">
            <a:extLst>
              <a:ext uri="{FF2B5EF4-FFF2-40B4-BE49-F238E27FC236}">
                <a16:creationId xmlns:a16="http://schemas.microsoft.com/office/drawing/2014/main" id="{BACB5B23-C229-4648-8831-265A43F3340D}"/>
              </a:ext>
            </a:extLst>
          </p:cNvPr>
          <p:cNvSpPr>
            <a:spLocks noGrp="1"/>
          </p:cNvSpPr>
          <p:nvPr>
            <p:ph idx="1"/>
          </p:nvPr>
        </p:nvSpPr>
        <p:spPr>
          <a:xfrm>
            <a:off x="1451579" y="2015734"/>
            <a:ext cx="4162555" cy="3450613"/>
          </a:xfrm>
        </p:spPr>
        <p:txBody>
          <a:bodyPr>
            <a:normAutofit/>
          </a:bodyPr>
          <a:lstStyle/>
          <a:p>
            <a:r>
              <a:rPr lang="en-US" dirty="0" err="1">
                <a:latin typeface="Times New Roman" panose="02020603050405020304" pitchFamily="18" charset="0"/>
                <a:cs typeface="Times New Roman" panose="02020603050405020304" pitchFamily="18" charset="0"/>
              </a:rPr>
              <a:t>CenterNet</a:t>
            </a:r>
            <a:r>
              <a:rPr lang="en-US" dirty="0">
                <a:latin typeface="Times New Roman" panose="02020603050405020304" pitchFamily="18" charset="0"/>
                <a:cs typeface="Times New Roman" panose="02020603050405020304" pitchFamily="18" charset="0"/>
              </a:rPr>
              <a:t> – Objects as points: </a:t>
            </a:r>
            <a:r>
              <a:rPr lang="en-US" dirty="0" err="1">
                <a:latin typeface="Times New Roman" panose="02020603050405020304" pitchFamily="18" charset="0"/>
                <a:cs typeface="Times New Roman" panose="02020603050405020304" pitchFamily="18" charset="0"/>
              </a:rPr>
              <a:t>Đạt</a:t>
            </a:r>
            <a:r>
              <a:rPr lang="en-US" dirty="0">
                <a:latin typeface="Times New Roman" panose="02020603050405020304" pitchFamily="18" charset="0"/>
                <a:cs typeface="Times New Roman" panose="02020603050405020304" pitchFamily="18" charset="0"/>
              </a:rPr>
              <a:t> được </a:t>
            </a:r>
            <a:r>
              <a:rPr lang="en-US" dirty="0" err="1">
                <a:latin typeface="Times New Roman" panose="02020603050405020304" pitchFamily="18" charset="0"/>
                <a:cs typeface="Times New Roman" panose="02020603050405020304" pitchFamily="18" charset="0"/>
              </a:rPr>
              <a:t>sự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giữa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tốc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tốt</a:t>
            </a:r>
            <a:r>
              <a:rPr lang="en-US" dirty="0">
                <a:latin typeface="Times New Roman" panose="02020603050405020304" pitchFamily="18" charset="0"/>
                <a:cs typeface="Times New Roman" panose="02020603050405020304" pitchFamily="18" charset="0"/>
              </a:rPr>
              <a:t>, ra </a:t>
            </a:r>
            <a:r>
              <a:rPr lang="en-US" dirty="0" err="1">
                <a:latin typeface="Times New Roman" panose="02020603050405020304" pitchFamily="18" charset="0"/>
                <a:cs typeface="Times New Roman" panose="02020603050405020304" pitchFamily="18" charset="0"/>
              </a:rPr>
              <a:t>mắt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năm</a:t>
            </a:r>
            <a:r>
              <a:rPr lang="en-US" dirty="0">
                <a:latin typeface="Times New Roman" panose="02020603050405020304" pitchFamily="18" charset="0"/>
                <a:cs typeface="Times New Roman" panose="02020603050405020304" pitchFamily="18" charset="0"/>
              </a:rPr>
              <a:t> 2019</a:t>
            </a:r>
          </a:p>
          <a:p>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27D6A3E-ABD7-4707-B8BA-F8E3ECC1C4BE}"/>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6355588" y="2015734"/>
            <a:ext cx="4438088" cy="3450613"/>
          </a:xfrm>
          <a:prstGeom prst="rect">
            <a:avLst/>
          </a:prstGeom>
          <a:noFill/>
        </p:spPr>
      </p:pic>
    </p:spTree>
    <p:extLst>
      <p:ext uri="{BB962C8B-B14F-4D97-AF65-F5344CB8AC3E}">
        <p14:creationId xmlns:p14="http://schemas.microsoft.com/office/powerpoint/2010/main" val="1620384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C7157C7B-5BD6-404A-9073-673C1198E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2">
            <a:extLst>
              <a:ext uri="{FF2B5EF4-FFF2-40B4-BE49-F238E27FC236}">
                <a16:creationId xmlns:a16="http://schemas.microsoft.com/office/drawing/2014/main" id="{244BC347-8964-476D-89D3-92BAE6D56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21" name="Straight Connector 14">
            <a:extLst>
              <a:ext uri="{FF2B5EF4-FFF2-40B4-BE49-F238E27FC236}">
                <a16:creationId xmlns:a16="http://schemas.microsoft.com/office/drawing/2014/main" id="{A528BB2E-BE2B-416D-A6B3-28D6574248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4183161"/>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152AF32D-BF82-40F1-9716-ED4F342ED467}"/>
              </a:ext>
            </a:extLst>
          </p:cNvPr>
          <p:cNvSpPr>
            <a:spLocks noGrp="1"/>
          </p:cNvSpPr>
          <p:nvPr>
            <p:ph type="title"/>
          </p:nvPr>
        </p:nvSpPr>
        <p:spPr>
          <a:xfrm>
            <a:off x="1451581" y="2082800"/>
            <a:ext cx="3272094" cy="2085578"/>
          </a:xfrm>
        </p:spPr>
        <p:txBody>
          <a:bodyPr anchor="b">
            <a:normAutofit/>
          </a:bodyPr>
          <a:lstStyle/>
          <a:p>
            <a:r>
              <a:rPr lang="en-US"/>
              <a:t>Centernet </a:t>
            </a:r>
            <a:r>
              <a:rPr lang="en-US" dirty="0"/>
              <a:t>- idea</a:t>
            </a:r>
          </a:p>
        </p:txBody>
      </p:sp>
      <p:sp>
        <p:nvSpPr>
          <p:cNvPr id="8" name="Content Placeholder 7">
            <a:extLst>
              <a:ext uri="{FF2B5EF4-FFF2-40B4-BE49-F238E27FC236}">
                <a16:creationId xmlns:a16="http://schemas.microsoft.com/office/drawing/2014/main" id="{6C068129-AB43-4C2C-9E9D-1169FA5F32D6}"/>
              </a:ext>
            </a:extLst>
          </p:cNvPr>
          <p:cNvSpPr>
            <a:spLocks noGrp="1"/>
          </p:cNvSpPr>
          <p:nvPr>
            <p:ph idx="1"/>
          </p:nvPr>
        </p:nvSpPr>
        <p:spPr>
          <a:xfrm>
            <a:off x="4725788" y="2914220"/>
            <a:ext cx="6014631" cy="2544048"/>
          </a:xfrm>
        </p:spPr>
        <p:txBody>
          <a:bodyPr>
            <a:normAutofit lnSpcReduction="10000"/>
          </a:bodyPr>
          <a:lstStyle/>
          <a:p>
            <a:pPr marL="0" marR="0" indent="22860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Sau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backbone,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được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thành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heatmap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nhiệt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indent="228600">
              <a:lnSpc>
                <a:spcPct val="107000"/>
              </a:lnSpc>
              <a:spcBef>
                <a:spcPts val="0"/>
              </a:spcBef>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ô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heatmap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suất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ô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chứa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tâm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indent="228600">
              <a:lnSpc>
                <a:spcPct val="107000"/>
              </a:lnSpc>
              <a:spcBef>
                <a:spcPts val="0"/>
              </a:spcBef>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Tiếp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CenterNet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lọc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cực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heatmap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tâm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indent="228600">
              <a:lnSpc>
                <a:spcPct val="107000"/>
              </a:lnSpc>
              <a:spcBef>
                <a:spcPts val="0"/>
              </a:spcBef>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có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suy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ra được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kích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thước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bài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phát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vật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đặc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bài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khác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4" name="Content Placeholder 3">
            <a:extLst>
              <a:ext uri="{FF2B5EF4-FFF2-40B4-BE49-F238E27FC236}">
                <a16:creationId xmlns:a16="http://schemas.microsoft.com/office/drawing/2014/main" id="{353904F3-B41F-45F8-8981-F6B87B519BD9}"/>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bwMode="auto">
          <a:xfrm>
            <a:off x="4926455" y="729586"/>
            <a:ext cx="5613296" cy="1796256"/>
          </a:xfrm>
          <a:prstGeom prst="rect">
            <a:avLst/>
          </a:prstGeom>
          <a:noFill/>
        </p:spPr>
      </p:pic>
      <p:pic>
        <p:nvPicPr>
          <p:cNvPr id="17" name="Picture 16">
            <a:extLst>
              <a:ext uri="{FF2B5EF4-FFF2-40B4-BE49-F238E27FC236}">
                <a16:creationId xmlns:a16="http://schemas.microsoft.com/office/drawing/2014/main" id="{5970D13F-8358-42A9-9237-91B5B4DDA4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06BFB317-A03A-48CB-B03E-4504961FA0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1787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F847D-325B-4495-9184-5432D10644AC}"/>
              </a:ext>
            </a:extLst>
          </p:cNvPr>
          <p:cNvSpPr>
            <a:spLocks noGrp="1"/>
          </p:cNvSpPr>
          <p:nvPr>
            <p:ph type="title"/>
          </p:nvPr>
        </p:nvSpPr>
        <p:spPr>
          <a:xfrm>
            <a:off x="1451579" y="804519"/>
            <a:ext cx="9603275" cy="1049235"/>
          </a:xfrm>
        </p:spPr>
        <p:txBody>
          <a:bodyPr>
            <a:normAutofit/>
          </a:bodyPr>
          <a:lstStyle/>
          <a:p>
            <a:r>
              <a:rPr lang="en-US" dirty="0" err="1"/>
              <a:t>Centernet</a:t>
            </a:r>
            <a:r>
              <a:rPr lang="en-US" dirty="0"/>
              <a:t> - heatmap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C446FF-7B6B-4DE9-832C-50B28BAAA9A8}"/>
                  </a:ext>
                </a:extLst>
              </p:cNvPr>
              <p:cNvSpPr>
                <a:spLocks noGrp="1"/>
              </p:cNvSpPr>
              <p:nvPr>
                <p:ph idx="1"/>
              </p:nvPr>
            </p:nvSpPr>
            <p:spPr>
              <a:xfrm>
                <a:off x="1451579" y="2015734"/>
                <a:ext cx="6195784" cy="3450613"/>
              </a:xfrm>
            </p:spPr>
            <p:txBody>
              <a:bodyPr>
                <a:normAutofit/>
              </a:bodyPr>
              <a:lstStyle/>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Với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vào</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𝐼</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𝑊</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𝐻</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∗3</m:t>
                        </m:r>
                      </m:sup>
                    </m:sSup>
                  </m:oMath>
                </a14:m>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a:lnSpc>
                    <a:spcPct val="107000"/>
                  </a:lnSpc>
                  <a:spcBef>
                    <a:spcPts val="0"/>
                  </a:spcBef>
                  <a:spcAft>
                    <a:spcPts val="800"/>
                  </a:spcAft>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Output </a:t>
                </a: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backbone: </a:t>
                </a:r>
                <a14:m>
                  <m:oMath xmlns:m="http://schemas.openxmlformats.org/officeDocument/2006/math">
                    <m:f>
                      <m:fPr>
                        <m:ctrlP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𝑊</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den>
                    </m:f>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𝐻</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den>
                    </m:f>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𝑐h𝑖</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ề</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𝑢</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𝑠</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â</m:t>
                    </m:r>
                    <m:r>
                      <a:rPr lang="en-US" sz="1800" b="0" i="1" smtClean="0">
                        <a:effectLst/>
                        <a:latin typeface="Cambria Math" panose="02040503050406030204" pitchFamily="18" charset="0"/>
                        <a:ea typeface="Times New Roman" panose="02020603050405020304" pitchFamily="18" charset="0"/>
                        <a:cs typeface="Times New Roman" panose="02020603050405020304" pitchFamily="18" charset="0"/>
                      </a:rPr>
                      <m:t>𝑢</m:t>
                    </m:r>
                  </m:oMath>
                </a14:m>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Heat map </a:t>
                </a:r>
                <a14:m>
                  <m:oMath xmlns:m="http://schemas.openxmlformats.org/officeDocument/2006/math">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𝑌</m:t>
                        </m:r>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 ∈ </m:t>
                    </m:r>
                    <m:sSup>
                      <m:sSup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[0, 1]</m:t>
                        </m:r>
                      </m:e>
                      <m:sup>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𝑊</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den>
                        </m:f>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𝐻</m:t>
                            </m:r>
                          </m:num>
                          <m:den>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𝑅</m:t>
                            </m:r>
                          </m:den>
                        </m:f>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𝐶</m:t>
                        </m:r>
                      </m:sup>
                    </m:sSup>
                  </m:oMath>
                </a14:m>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stride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heatmap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keypoint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latin typeface="Times New Roman" panose="02020603050405020304" pitchFamily="18" charset="0"/>
                    <a:ea typeface="Calibri" panose="020F0502020204030204" pitchFamily="34" charset="0"/>
                    <a:cs typeface="Times New Roman" panose="02020603050405020304" pitchFamily="18" charset="0"/>
                  </a:rPr>
                  <a:t>Ở </a:t>
                </a:r>
                <a:r>
                  <a:rPr lang="en-US" sz="1800" dirty="0" err="1">
                    <a:latin typeface="Times New Roman" panose="02020603050405020304" pitchFamily="18" charset="0"/>
                    <a:ea typeface="Calibri" panose="020F0502020204030204" pitchFamily="34" charset="0"/>
                    <a:cs typeface="Times New Roman" panose="02020603050405020304" pitchFamily="18" charset="0"/>
                  </a:rPr>
                  <a:t>đây</a:t>
                </a:r>
                <a:r>
                  <a:rPr lang="en-US" sz="1800" dirty="0">
                    <a:latin typeface="Times New Roman" panose="02020603050405020304" pitchFamily="18" charset="0"/>
                    <a:ea typeface="Calibri" panose="020F0502020204030204" pitchFamily="34" charset="0"/>
                    <a:cs typeface="Times New Roman" panose="02020603050405020304" pitchFamily="18" charset="0"/>
                  </a:rPr>
                  <a:t> C = 7 </a:t>
                </a:r>
                <a:r>
                  <a:rPr lang="en-US" sz="1800" dirty="0" err="1">
                    <a:latin typeface="Times New Roman" panose="02020603050405020304" pitchFamily="18" charset="0"/>
                    <a:ea typeface="Calibri" panose="020F0502020204030204" pitchFamily="34" charset="0"/>
                    <a:cs typeface="Times New Roman" panose="02020603050405020304" pitchFamily="18" charset="0"/>
                  </a:rPr>
                  <a:t>và</a:t>
                </a:r>
                <a:r>
                  <a:rPr lang="en-US" sz="1800" dirty="0">
                    <a:latin typeface="Times New Roman" panose="02020603050405020304" pitchFamily="18" charset="0"/>
                    <a:ea typeface="Calibri" panose="020F0502020204030204" pitchFamily="34" charset="0"/>
                    <a:cs typeface="Times New Roman" panose="02020603050405020304" pitchFamily="18" charset="0"/>
                  </a:rPr>
                  <a:t> R = 4.</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mỗi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ô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heatmap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b>
                      <m:sSub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𝑌</m:t>
                            </m:r>
                          </m:e>
                        </m:acc>
                      </m:e>
                      <m:sub>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𝑦</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𝑐</m:t>
                        </m:r>
                      </m:sub>
                    </m:sSub>
                    <m:r>
                      <a:rPr lang="en-US" sz="1800" i="1">
                        <a:effectLst/>
                        <a:latin typeface="Cambria Math" panose="02040503050406030204" pitchFamily="18" charset="0"/>
                        <a:ea typeface="Calibri" panose="020F0502020204030204" pitchFamily="34" charset="0"/>
                        <a:cs typeface="Times New Roman" panose="02020603050405020304" pitchFamily="18" charset="0"/>
                      </a:rPr>
                      <m:t>=0</m:t>
                    </m:r>
                  </m:oMath>
                </a14:m>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background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nền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39C446FF-7B6B-4DE9-832C-50B28BAAA9A8}"/>
                  </a:ext>
                </a:extLst>
              </p:cNvPr>
              <p:cNvSpPr>
                <a:spLocks noGrp="1" noRot="1" noChangeAspect="1" noMove="1" noResize="1" noEditPoints="1" noAdjustHandles="1" noChangeArrowheads="1" noChangeShapeType="1" noTextEdit="1"/>
              </p:cNvSpPr>
              <p:nvPr>
                <p:ph idx="1"/>
              </p:nvPr>
            </p:nvSpPr>
            <p:spPr>
              <a:xfrm>
                <a:off x="1451579" y="2015734"/>
                <a:ext cx="6195784" cy="3450613"/>
              </a:xfrm>
              <a:blipFill>
                <a:blip r:embed="rId2"/>
                <a:stretch>
                  <a:fillRect l="-787" t="-1060" r="-108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3CE8430E-C74C-4F3F-A907-50945CC1FB74}"/>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7821704" y="2880359"/>
            <a:ext cx="3233150" cy="1746329"/>
          </a:xfrm>
          <a:prstGeom prst="rect">
            <a:avLst/>
          </a:prstGeom>
          <a:noFill/>
        </p:spPr>
      </p:pic>
    </p:spTree>
    <p:extLst>
      <p:ext uri="{BB962C8B-B14F-4D97-AF65-F5344CB8AC3E}">
        <p14:creationId xmlns:p14="http://schemas.microsoft.com/office/powerpoint/2010/main" val="803285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3ACF-2E78-42CD-844A-3D090F2AB1E0}"/>
              </a:ext>
            </a:extLst>
          </p:cNvPr>
          <p:cNvSpPr>
            <a:spLocks noGrp="1"/>
          </p:cNvSpPr>
          <p:nvPr>
            <p:ph type="title"/>
          </p:nvPr>
        </p:nvSpPr>
        <p:spPr>
          <a:xfrm>
            <a:off x="1451579" y="804519"/>
            <a:ext cx="9603275" cy="1049235"/>
          </a:xfrm>
        </p:spPr>
        <p:txBody>
          <a:bodyPr>
            <a:normAutofit/>
          </a:bodyPr>
          <a:lstStyle/>
          <a:p>
            <a:r>
              <a:rPr lang="en-US" dirty="0" err="1"/>
              <a:t>CENTERNet</a:t>
            </a:r>
            <a:r>
              <a:rPr lang="en-US" dirty="0"/>
              <a:t> – heat map ground truth</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572D2212-D43D-4A01-A97D-A49A42CA06CC}"/>
                  </a:ext>
                </a:extLst>
              </p:cNvPr>
              <p:cNvSpPr>
                <a:spLocks noGrp="1"/>
              </p:cNvSpPr>
              <p:nvPr>
                <p:ph idx="1"/>
              </p:nvPr>
            </p:nvSpPr>
            <p:spPr>
              <a:xfrm>
                <a:off x="1451579" y="2015732"/>
                <a:ext cx="5989855" cy="3450613"/>
              </a:xfrm>
            </p:spPr>
            <p:txBody>
              <a:bodyPr>
                <a:normAutofit/>
              </a:bodyPr>
              <a:lstStyle/>
              <a:p>
                <a:r>
                  <a:rPr lang="en-US" dirty="0">
                    <a:latin typeface="Times New Roman" panose="02020603050405020304" pitchFamily="18" charset="0"/>
                    <a:cs typeface="Times New Roman" panose="02020603050405020304" pitchFamily="18" charset="0"/>
                  </a:rPr>
                  <a:t>Tìm </a:t>
                </a:r>
                <a:r>
                  <a:rPr lang="en-US" dirty="0" err="1">
                    <a:latin typeface="Times New Roman" panose="02020603050405020304" pitchFamily="18" charset="0"/>
                    <a:cs typeface="Times New Roman" panose="02020603050405020304" pitchFamily="18" charset="0"/>
                  </a:rPr>
                  <a:t>tâm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bounding box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chiếu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heatmap,</a:t>
                </a:r>
                <a:r>
                  <a:rPr lang="en-US" dirty="0">
                    <a:effectLst/>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US" i="1">
                            <a:effectLst/>
                            <a:latin typeface="Cambria Math" panose="02040503050406030204" pitchFamily="18" charset="0"/>
                          </a:rPr>
                        </m:ctrlPr>
                      </m:accPr>
                      <m:e>
                        <m:r>
                          <a:rPr lang="en-US" i="1">
                            <a:effectLst/>
                            <a:latin typeface="Cambria Math" panose="02040503050406030204" pitchFamily="18" charset="0"/>
                            <a:ea typeface="Calibri" panose="020F0502020204030204" pitchFamily="34" charset="0"/>
                            <a:cs typeface="Times New Roman" panose="02020603050405020304" pitchFamily="18" charset="0"/>
                          </a:rPr>
                          <m:t>𝑝</m:t>
                        </m:r>
                      </m:e>
                    </m:acc>
                    <m:r>
                      <a:rPr lang="en-US" i="1">
                        <a:effectLst/>
                        <a:latin typeface="Cambria Math" panose="02040503050406030204" pitchFamily="18" charset="0"/>
                        <a:ea typeface="Calibri" panose="020F0502020204030204" pitchFamily="34" charset="0"/>
                        <a:cs typeface="Times New Roman" panose="02020603050405020304" pitchFamily="18" charset="0"/>
                      </a:rPr>
                      <m:t>= </m:t>
                    </m:r>
                    <m:d>
                      <m:dPr>
                        <m:begChr m:val="⌊"/>
                        <m:endChr m:val="⌋"/>
                        <m:ctrlPr>
                          <a:rPr lang="en-US" i="1">
                            <a:effectLst/>
                            <a:latin typeface="Cambria Math" panose="02040503050406030204" pitchFamily="18" charset="0"/>
                          </a:rPr>
                        </m:ctrlPr>
                      </m:dPr>
                      <m:e>
                        <m:f>
                          <m:fPr>
                            <m:ctrlPr>
                              <a:rPr lang="en-US" i="1">
                                <a:effectLst/>
                                <a:latin typeface="Cambria Math" panose="02040503050406030204" pitchFamily="18" charset="0"/>
                              </a:rPr>
                            </m:ctrlPr>
                          </m:fPr>
                          <m:num>
                            <m:r>
                              <a:rPr lang="en-US" i="1">
                                <a:effectLst/>
                                <a:latin typeface="Cambria Math" panose="02040503050406030204" pitchFamily="18" charset="0"/>
                                <a:ea typeface="Calibri" panose="020F0502020204030204" pitchFamily="34" charset="0"/>
                                <a:cs typeface="Times New Roman" panose="02020603050405020304" pitchFamily="18" charset="0"/>
                              </a:rPr>
                              <m:t>𝑝</m:t>
                            </m:r>
                          </m:num>
                          <m:den>
                            <m:r>
                              <a:rPr lang="en-US" i="1">
                                <a:effectLst/>
                                <a:latin typeface="Cambria Math" panose="02040503050406030204" pitchFamily="18" charset="0"/>
                                <a:ea typeface="Calibri" panose="020F0502020204030204" pitchFamily="34" charset="0"/>
                                <a:cs typeface="Times New Roman" panose="02020603050405020304" pitchFamily="18" charset="0"/>
                              </a:rPr>
                              <m:t>𝑅</m:t>
                            </m:r>
                          </m:den>
                        </m:f>
                      </m:e>
                    </m:d>
                  </m:oMath>
                </a14:m>
                <a:r>
                  <a:rPr lang="en-US" dirty="0">
                    <a:effectLst/>
                    <a:latin typeface="Times New Roman" panose="02020603050405020304" pitchFamily="18" charset="0"/>
                    <a:ea typeface="Calibri" panose="020F0502020204030204" pitchFamily="34" charset="0"/>
                    <a:cs typeface="Times New Roman" panose="02020603050405020304" pitchFamily="18" charset="0"/>
                  </a:rPr>
                  <a:t>. (p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tâm</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dirty="0">
                    <a:effectLst/>
                    <a:latin typeface="Times New Roman" panose="02020603050405020304" pitchFamily="18" charset="0"/>
                    <a:ea typeface="Calibri" panose="020F0502020204030204" pitchFamily="34" charset="0"/>
                    <a:cs typeface="Times New Roman" panose="02020603050405020304" pitchFamily="18" charset="0"/>
                  </a:rPr>
                  <a:t> </a:t>
                </a:r>
                <a:r>
                  <a:rPr lang="en-US" dirty="0" err="1">
                    <a:effectLst/>
                    <a:latin typeface="Times New Roman" panose="02020603050405020304" pitchFamily="18" charset="0"/>
                    <a:ea typeface="Calibri" panose="020F0502020204030204" pitchFamily="34" charset="0"/>
                    <a:cs typeface="Times New Roman" panose="02020603050405020304" pitchFamily="18" charset="0"/>
                  </a:rPr>
                  <a:t>vật</a:t>
                </a:r>
                <a:r>
                  <a:rPr lang="en-US">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Lan </a:t>
                </a:r>
                <a:r>
                  <a:rPr lang="en-US" dirty="0" err="1">
                    <a:latin typeface="Times New Roman" panose="02020603050405020304" pitchFamily="18" charset="0"/>
                    <a:cs typeface="Times New Roman" panose="02020603050405020304" pitchFamily="18" charset="0"/>
                  </a:rPr>
                  <a:t>rộng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chuẩn</a:t>
                </a:r>
                <a:r>
                  <a:rPr lang="en-US" dirty="0">
                    <a:latin typeface="Times New Roman" panose="02020603050405020304" pitchFamily="18" charset="0"/>
                    <a:cs typeface="Times New Roman" panose="02020603050405020304" pitchFamily="18" charset="0"/>
                  </a:rPr>
                  <a:t>:</a:t>
                </a:r>
                <a:endParaRPr lang="en-US" i="1" dirty="0">
                  <a:effectLst/>
                  <a:latin typeface="Cambria Math" panose="02040503050406030204" pitchFamily="18" charset="0"/>
                </a:endParaRPr>
              </a:p>
              <a:p>
                <a14:m>
                  <m:oMath xmlns:m="http://schemas.openxmlformats.org/officeDocument/2006/math">
                    <m:sSub>
                      <m:sSubPr>
                        <m:ctrlPr>
                          <a:rPr lang="en-US" i="1" smtClean="0">
                            <a:effectLst/>
                            <a:latin typeface="Cambria Math" panose="02040503050406030204" pitchFamily="18" charset="0"/>
                          </a:rPr>
                        </m:ctrlPr>
                      </m:sSubPr>
                      <m:e>
                        <m:r>
                          <a:rPr lang="en-US" i="1">
                            <a:effectLst/>
                            <a:latin typeface="Cambria Math" panose="02040503050406030204" pitchFamily="18" charset="0"/>
                            <a:ea typeface="Calibri" panose="020F0502020204030204" pitchFamily="34" charset="0"/>
                            <a:cs typeface="Times New Roman" panose="02020603050405020304" pitchFamily="18" charset="0"/>
                          </a:rPr>
                          <m:t>𝑌</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𝑥</m:t>
                        </m:r>
                        <m:r>
                          <a:rPr lang="en-US" i="1">
                            <a:effectLst/>
                            <a:latin typeface="Cambria Math" panose="02040503050406030204" pitchFamily="18" charset="0"/>
                            <a:ea typeface="Calibri" panose="020F0502020204030204" pitchFamily="34" charset="0"/>
                            <a:cs typeface="Times New Roman" panose="02020603050405020304" pitchFamily="18" charset="0"/>
                          </a:rPr>
                          <m:t>, </m:t>
                        </m:r>
                        <m:r>
                          <a:rPr lang="en-US" i="1">
                            <a:effectLst/>
                            <a:latin typeface="Cambria Math" panose="02040503050406030204" pitchFamily="18" charset="0"/>
                            <a:ea typeface="Calibri" panose="020F0502020204030204" pitchFamily="34" charset="0"/>
                            <a:cs typeface="Times New Roman" panose="02020603050405020304" pitchFamily="18" charset="0"/>
                          </a:rPr>
                          <m:t>𝑦</m:t>
                        </m:r>
                        <m:r>
                          <a:rPr lang="en-US" i="1">
                            <a:effectLst/>
                            <a:latin typeface="Cambria Math" panose="02040503050406030204" pitchFamily="18" charset="0"/>
                            <a:ea typeface="Calibri" panose="020F0502020204030204" pitchFamily="34" charset="0"/>
                            <a:cs typeface="Times New Roman" panose="02020603050405020304" pitchFamily="18" charset="0"/>
                          </a:rPr>
                          <m:t>, </m:t>
                        </m:r>
                        <m:r>
                          <a:rPr lang="en-US" i="1">
                            <a:effectLst/>
                            <a:latin typeface="Cambria Math" panose="02040503050406030204" pitchFamily="18" charset="0"/>
                            <a:ea typeface="Calibri" panose="020F0502020204030204" pitchFamily="34" charset="0"/>
                            <a:cs typeface="Times New Roman" panose="02020603050405020304" pitchFamily="18" charset="0"/>
                          </a:rPr>
                          <m:t>𝑐</m:t>
                        </m:r>
                      </m:sub>
                    </m:sSub>
                    <m:r>
                      <a:rPr lang="en-US" i="1">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exp</m:t>
                    </m:r>
                    <m:r>
                      <a:rPr lang="en-US">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i="1">
                            <a:effectLst/>
                            <a:latin typeface="Cambria Math" panose="02040503050406030204" pitchFamily="18" charset="0"/>
                          </a:rPr>
                        </m:ctrlPr>
                      </m:fPr>
                      <m:num>
                        <m:sSup>
                          <m:sSupPr>
                            <m:ctrlPr>
                              <a:rPr lang="en-US" i="1">
                                <a:effectLst/>
                                <a:latin typeface="Cambria Math" panose="02040503050406030204" pitchFamily="18" charset="0"/>
                              </a:rPr>
                            </m:ctrlPr>
                          </m:sSupPr>
                          <m:e>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𝑥</m:t>
                            </m:r>
                            <m:r>
                              <a:rPr lang="en-US"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i="1">
                                    <a:effectLst/>
                                    <a:latin typeface="Cambria Math" panose="02040503050406030204" pitchFamily="18" charset="0"/>
                                  </a:rPr>
                                </m:ctrlPr>
                              </m:sSubPr>
                              <m:e>
                                <m:acc>
                                  <m:accPr>
                                    <m:chr m:val="̃"/>
                                    <m:ctrlPr>
                                      <a:rPr lang="en-US" i="1">
                                        <a:effectLst/>
                                        <a:latin typeface="Cambria Math" panose="02040503050406030204" pitchFamily="18" charset="0"/>
                                      </a:rPr>
                                    </m:ctrlPr>
                                  </m:accPr>
                                  <m:e>
                                    <m:r>
                                      <a:rPr lang="en-US" i="1">
                                        <a:effectLst/>
                                        <a:latin typeface="Cambria Math" panose="02040503050406030204" pitchFamily="18" charset="0"/>
                                        <a:ea typeface="Calibri" panose="020F0502020204030204" pitchFamily="34" charset="0"/>
                                        <a:cs typeface="Times New Roman" panose="02020603050405020304" pitchFamily="18" charset="0"/>
                                      </a:rPr>
                                      <m:t>𝑝</m:t>
                                    </m:r>
                                  </m:e>
                                </m:acc>
                              </m:e>
                              <m:sub>
                                <m:r>
                                  <a:rPr lang="en-US" i="1">
                                    <a:effectLst/>
                                    <a:latin typeface="Cambria Math" panose="02040503050406030204" pitchFamily="18" charset="0"/>
                                    <a:ea typeface="Calibri" panose="020F0502020204030204" pitchFamily="34" charset="0"/>
                                    <a:cs typeface="Times New Roman" panose="02020603050405020304" pitchFamily="18" charset="0"/>
                                  </a:rPr>
                                  <m:t>𝑥</m:t>
                                </m:r>
                              </m:sub>
                            </m:sSub>
                            <m:r>
                              <a:rPr lang="en-US" i="1">
                                <a:effectLst/>
                                <a:latin typeface="Cambria Math" panose="02040503050406030204" pitchFamily="18" charset="0"/>
                                <a:ea typeface="Calibri" panose="020F0502020204030204" pitchFamily="34" charset="0"/>
                                <a:cs typeface="Times New Roman" panose="02020603050405020304" pitchFamily="18" charset="0"/>
                              </a:rPr>
                              <m:t>)</m:t>
                            </m:r>
                          </m:e>
                          <m:sup>
                            <m:r>
                              <a:rPr lang="en-US"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i="1">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n-US" i="1">
                                <a:effectLst/>
                                <a:latin typeface="Cambria Math" panose="02040503050406030204" pitchFamily="18" charset="0"/>
                              </a:rPr>
                            </m:ctrlPr>
                          </m:sSupPr>
                          <m:e>
                            <m:r>
                              <a:rPr lang="en-US" i="1">
                                <a:effectLst/>
                                <a:latin typeface="Cambria Math" panose="02040503050406030204" pitchFamily="18" charset="0"/>
                                <a:ea typeface="Calibri" panose="020F0502020204030204" pitchFamily="34" charset="0"/>
                                <a:cs typeface="Times New Roman" panose="02020603050405020304" pitchFamily="18" charset="0"/>
                              </a:rPr>
                              <m:t>(</m:t>
                            </m:r>
                            <m:r>
                              <a:rPr lang="en-US" i="1">
                                <a:effectLst/>
                                <a:latin typeface="Cambria Math" panose="02040503050406030204" pitchFamily="18" charset="0"/>
                                <a:ea typeface="Calibri" panose="020F0502020204030204" pitchFamily="34" charset="0"/>
                                <a:cs typeface="Times New Roman" panose="02020603050405020304" pitchFamily="18" charset="0"/>
                              </a:rPr>
                              <m:t>𝑦</m:t>
                            </m:r>
                            <m:r>
                              <a:rPr lang="en-US"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i="1">
                                    <a:effectLst/>
                                    <a:latin typeface="Cambria Math" panose="02040503050406030204" pitchFamily="18" charset="0"/>
                                  </a:rPr>
                                </m:ctrlPr>
                              </m:sSubPr>
                              <m:e>
                                <m:acc>
                                  <m:accPr>
                                    <m:chr m:val="̃"/>
                                    <m:ctrlPr>
                                      <a:rPr lang="en-US" i="1">
                                        <a:effectLst/>
                                        <a:latin typeface="Cambria Math" panose="02040503050406030204" pitchFamily="18" charset="0"/>
                                      </a:rPr>
                                    </m:ctrlPr>
                                  </m:accPr>
                                  <m:e>
                                    <m:r>
                                      <a:rPr lang="en-US" i="1">
                                        <a:effectLst/>
                                        <a:latin typeface="Cambria Math" panose="02040503050406030204" pitchFamily="18" charset="0"/>
                                        <a:ea typeface="Calibri" panose="020F0502020204030204" pitchFamily="34" charset="0"/>
                                        <a:cs typeface="Times New Roman" panose="02020603050405020304" pitchFamily="18" charset="0"/>
                                      </a:rPr>
                                      <m:t>𝑝</m:t>
                                    </m:r>
                                  </m:e>
                                </m:acc>
                              </m:e>
                              <m:sub>
                                <m:r>
                                  <a:rPr lang="en-US" i="1">
                                    <a:effectLst/>
                                    <a:latin typeface="Cambria Math" panose="02040503050406030204" pitchFamily="18" charset="0"/>
                                    <a:ea typeface="Calibri" panose="020F0502020204030204" pitchFamily="34" charset="0"/>
                                    <a:cs typeface="Times New Roman" panose="02020603050405020304" pitchFamily="18" charset="0"/>
                                  </a:rPr>
                                  <m:t>𝑦</m:t>
                                </m:r>
                              </m:sub>
                            </m:sSub>
                            <m:r>
                              <a:rPr lang="en-US" i="1">
                                <a:effectLst/>
                                <a:latin typeface="Cambria Math" panose="02040503050406030204" pitchFamily="18" charset="0"/>
                                <a:ea typeface="Calibri" panose="020F0502020204030204" pitchFamily="34" charset="0"/>
                                <a:cs typeface="Times New Roman" panose="02020603050405020304" pitchFamily="18" charset="0"/>
                              </a:rPr>
                              <m:t>)</m:t>
                            </m:r>
                          </m:e>
                          <m:sup>
                            <m:r>
                              <a:rPr lang="en-US" i="1">
                                <a:effectLst/>
                                <a:latin typeface="Cambria Math" panose="02040503050406030204" pitchFamily="18" charset="0"/>
                                <a:ea typeface="Calibri" panose="020F0502020204030204" pitchFamily="34" charset="0"/>
                                <a:cs typeface="Times New Roman" panose="02020603050405020304" pitchFamily="18" charset="0"/>
                              </a:rPr>
                              <m:t>2</m:t>
                            </m:r>
                          </m:sup>
                        </m:sSup>
                      </m:num>
                      <m:den>
                        <m:r>
                          <a:rPr lang="en-US" i="1">
                            <a:effectLst/>
                            <a:latin typeface="Cambria Math" panose="02040503050406030204" pitchFamily="18" charset="0"/>
                            <a:ea typeface="Calibri" panose="020F0502020204030204" pitchFamily="34" charset="0"/>
                            <a:cs typeface="Times New Roman" panose="02020603050405020304" pitchFamily="18" charset="0"/>
                          </a:rPr>
                          <m:t>2</m:t>
                        </m:r>
                        <m:sSubSup>
                          <m:sSubSupPr>
                            <m:ctrlPr>
                              <a:rPr lang="en-US" i="1">
                                <a:effectLst/>
                                <a:latin typeface="Cambria Math" panose="02040503050406030204" pitchFamily="18" charset="0"/>
                              </a:rPr>
                            </m:ctrlPr>
                          </m:sSubSupPr>
                          <m:e>
                            <m:r>
                              <a:rPr lang="en-US" i="1">
                                <a:effectLst/>
                                <a:latin typeface="Cambria Math" panose="02040503050406030204" pitchFamily="18" charset="0"/>
                                <a:ea typeface="Calibri" panose="020F0502020204030204" pitchFamily="34" charset="0"/>
                                <a:cs typeface="Times New Roman" panose="02020603050405020304" pitchFamily="18" charset="0"/>
                              </a:rPr>
                              <m:t>𝜎</m:t>
                            </m:r>
                          </m:e>
                          <m:sub>
                            <m:r>
                              <a:rPr lang="en-US" i="1">
                                <a:effectLst/>
                                <a:latin typeface="Cambria Math" panose="02040503050406030204" pitchFamily="18" charset="0"/>
                                <a:ea typeface="Calibri" panose="020F0502020204030204" pitchFamily="34" charset="0"/>
                                <a:cs typeface="Times New Roman" panose="02020603050405020304" pitchFamily="18" charset="0"/>
                              </a:rPr>
                              <m:t>𝑝</m:t>
                            </m:r>
                          </m:sub>
                          <m:sup>
                            <m:r>
                              <a:rPr lang="en-US" i="1">
                                <a:effectLst/>
                                <a:latin typeface="Cambria Math" panose="02040503050406030204" pitchFamily="18" charset="0"/>
                                <a:ea typeface="Calibri" panose="020F0502020204030204" pitchFamily="34" charset="0"/>
                                <a:cs typeface="Times New Roman" panose="02020603050405020304" pitchFamily="18" charset="0"/>
                              </a:rPr>
                              <m:t>2</m:t>
                            </m:r>
                          </m:sup>
                        </m:sSubSup>
                      </m:den>
                    </m:f>
                    <m:r>
                      <a:rPr lang="en-US" i="1">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Focal loss:</a:t>
                </a:r>
              </a:p>
              <a:p>
                <a:endParaRPr lang="en-US" dirty="0">
                  <a:latin typeface="Times New Roman" panose="02020603050405020304" pitchFamily="18" charset="0"/>
                  <a:cs typeface="Times New Roman" panose="02020603050405020304" pitchFamily="18" charset="0"/>
                </a:endParaRPr>
              </a:p>
            </p:txBody>
          </p:sp>
        </mc:Choice>
        <mc:Fallback xmlns="">
          <p:sp>
            <p:nvSpPr>
              <p:cNvPr id="8" name="Content Placeholder 7">
                <a:extLst>
                  <a:ext uri="{FF2B5EF4-FFF2-40B4-BE49-F238E27FC236}">
                    <a16:creationId xmlns:a16="http://schemas.microsoft.com/office/drawing/2014/main" id="{572D2212-D43D-4A01-A97D-A49A42CA06CC}"/>
                  </a:ext>
                </a:extLst>
              </p:cNvPr>
              <p:cNvSpPr>
                <a:spLocks noGrp="1" noRot="1" noChangeAspect="1" noMove="1" noResize="1" noEditPoints="1" noAdjustHandles="1" noChangeArrowheads="1" noChangeShapeType="1" noTextEdit="1"/>
              </p:cNvSpPr>
              <p:nvPr>
                <p:ph idx="1"/>
              </p:nvPr>
            </p:nvSpPr>
            <p:spPr>
              <a:xfrm>
                <a:off x="1451579" y="2015732"/>
                <a:ext cx="5989855" cy="3450613"/>
              </a:xfrm>
              <a:blipFill>
                <a:blip r:embed="rId2"/>
                <a:stretch>
                  <a:fillRect l="-916" t="-177"/>
                </a:stretch>
              </a:blipFill>
            </p:spPr>
            <p:txBody>
              <a:bodyPr/>
              <a:lstStyle/>
              <a:p>
                <a:r>
                  <a:rPr lang="en-US">
                    <a:noFill/>
                  </a:rPr>
                  <a:t> </a:t>
                </a:r>
              </a:p>
            </p:txBody>
          </p:sp>
        </mc:Fallback>
      </mc:AlternateContent>
      <p:pic>
        <p:nvPicPr>
          <p:cNvPr id="4" name="Content Placeholder 3">
            <a:extLst>
              <a:ext uri="{FF2B5EF4-FFF2-40B4-BE49-F238E27FC236}">
                <a16:creationId xmlns:a16="http://schemas.microsoft.com/office/drawing/2014/main" id="{38C2BF88-85A9-4EA8-A18D-0232F8E52FC8}"/>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bwMode="auto">
          <a:xfrm>
            <a:off x="7877272" y="2165974"/>
            <a:ext cx="3177581" cy="1342527"/>
          </a:xfrm>
          <a:prstGeom prst="rect">
            <a:avLst/>
          </a:prstGeom>
          <a:noFill/>
        </p:spPr>
      </p:pic>
      <p:pic>
        <p:nvPicPr>
          <p:cNvPr id="6" name="Picture 5">
            <a:extLst>
              <a:ext uri="{FF2B5EF4-FFF2-40B4-BE49-F238E27FC236}">
                <a16:creationId xmlns:a16="http://schemas.microsoft.com/office/drawing/2014/main" id="{677A5926-779A-4F2F-8AD7-87282E743A13}"/>
              </a:ext>
            </a:extLst>
          </p:cNvPr>
          <p:cNvPicPr/>
          <p:nvPr/>
        </p:nvPicPr>
        <p:blipFill>
          <a:blip r:embed="rId4"/>
          <a:stretch>
            <a:fillRect/>
          </a:stretch>
        </p:blipFill>
        <p:spPr>
          <a:xfrm>
            <a:off x="6096001" y="3670479"/>
            <a:ext cx="4958854" cy="1363615"/>
          </a:xfrm>
          <a:prstGeom prst="rect">
            <a:avLst/>
          </a:prstGeom>
        </p:spPr>
      </p:pic>
    </p:spTree>
    <p:extLst>
      <p:ext uri="{BB962C8B-B14F-4D97-AF65-F5344CB8AC3E}">
        <p14:creationId xmlns:p14="http://schemas.microsoft.com/office/powerpoint/2010/main" val="1211371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635BB-CDE0-42B3-8494-E13E9401249D}"/>
              </a:ext>
            </a:extLst>
          </p:cNvPr>
          <p:cNvSpPr>
            <a:spLocks noGrp="1"/>
          </p:cNvSpPr>
          <p:nvPr>
            <p:ph type="title"/>
          </p:nvPr>
        </p:nvSpPr>
        <p:spPr/>
        <p:txBody>
          <a:bodyPr/>
          <a:lstStyle/>
          <a:p>
            <a:r>
              <a:rPr lang="en-US" dirty="0" err="1"/>
              <a:t>Centernet</a:t>
            </a:r>
            <a:r>
              <a:rPr lang="en-US" dirty="0"/>
              <a:t> – </a:t>
            </a:r>
            <a:r>
              <a:rPr lang="en-US" dirty="0" err="1"/>
              <a:t>keypoint</a:t>
            </a:r>
            <a:r>
              <a:rPr lang="en-US" dirty="0"/>
              <a:t> deviation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B46E74-B2BB-4795-999E-A7624BF0B523}"/>
                  </a:ext>
                </a:extLst>
              </p:cNvPr>
              <p:cNvSpPr>
                <a:spLocks noGrp="1"/>
              </p:cNvSpPr>
              <p:nvPr>
                <p:ph idx="1"/>
              </p:nvPr>
            </p:nvSpPr>
            <p:spPr/>
            <p:txBody>
              <a:bodyPr/>
              <a:lstStyle/>
              <a:p>
                <a:r>
                  <a:rPr lang="en-US" sz="1800" dirty="0" err="1">
                    <a:effectLst/>
                    <a:latin typeface="Times New Roman" panose="02020603050405020304" pitchFamily="18" charset="0"/>
                    <a:ea typeface="Calibri" panose="020F0502020204030204" pitchFamily="34" charset="0"/>
                  </a:rPr>
                  <a:t>Việc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tạo</a:t>
                </a:r>
                <a:r>
                  <a:rPr lang="en-US" sz="1800" dirty="0">
                    <a:effectLst/>
                    <a:latin typeface="Times New Roman" panose="02020603050405020304" pitchFamily="18" charset="0"/>
                    <a:ea typeface="Calibri" panose="020F0502020204030204" pitchFamily="34" charset="0"/>
                  </a:rPr>
                  <a:t> ra ground truth heatmap </a:t>
                </a:r>
                <a:r>
                  <a:rPr lang="en-US" sz="1800" dirty="0" err="1">
                    <a:effectLst/>
                    <a:latin typeface="Times New Roman" panose="02020603050405020304" pitchFamily="18" charset="0"/>
                    <a:ea typeface="Calibri" panose="020F0502020204030204" pitchFamily="34" charset="0"/>
                  </a:rPr>
                  <a:t>bằng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công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thức</a:t>
                </a:r>
                <a:r>
                  <a:rPr lang="en-US" sz="1800" dirty="0">
                    <a:effectLst/>
                    <a:latin typeface="Times New Roman" panose="02020603050405020304" pitchFamily="18" charset="0"/>
                    <a:ea typeface="Calibri" panose="020F0502020204030204" pitchFamily="34" charset="0"/>
                  </a:rPr>
                  <a:t> </a:t>
                </a:r>
                <a14:m>
                  <m:oMath xmlns:m="http://schemas.openxmlformats.org/officeDocument/2006/math">
                    <m:acc>
                      <m:accPr>
                        <m:chr m:val="̃"/>
                        <m:ctrlPr>
                          <a:rPr lang="en-US" sz="1800" i="1">
                            <a:effectLst/>
                            <a:latin typeface="Cambria Math" panose="020405030504060302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𝑝</m:t>
                        </m:r>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d>
                      <m:dPr>
                        <m:begChr m:val="⌊"/>
                        <m:endChr m:val="⌋"/>
                        <m:ctrlPr>
                          <a:rPr lang="en-US" sz="1800" i="1">
                            <a:effectLst/>
                            <a:latin typeface="Cambria Math" panose="02040503050406030204" pitchFamily="18" charset="0"/>
                          </a:rPr>
                        </m:ctrlPr>
                      </m:dPr>
                      <m:e>
                        <m:f>
                          <m:fPr>
                            <m:ctrlPr>
                              <a:rPr lang="en-US" sz="1800" i="1">
                                <a:effectLst/>
                                <a:latin typeface="Cambria Math" panose="02040503050406030204" pitchFamily="18" charset="0"/>
                              </a:rPr>
                            </m:ctrlPr>
                          </m:fPr>
                          <m:num>
                            <m:r>
                              <a:rPr lang="en-US" sz="1800" i="1">
                                <a:effectLst/>
                                <a:latin typeface="Cambria Math" panose="02040503050406030204" pitchFamily="18" charset="0"/>
                                <a:ea typeface="Calibri" panose="020F0502020204030204" pitchFamily="34" charset="0"/>
                                <a:cs typeface="Times New Roman" panose="02020603050405020304" pitchFamily="18" charset="0"/>
                              </a:rPr>
                              <m:t>𝑝</m:t>
                            </m:r>
                          </m:num>
                          <m:den>
                            <m:r>
                              <a:rPr lang="en-US" sz="1800" i="1">
                                <a:effectLst/>
                                <a:latin typeface="Cambria Math" panose="02040503050406030204" pitchFamily="18" charset="0"/>
                                <a:ea typeface="Calibri" panose="020F0502020204030204" pitchFamily="34" charset="0"/>
                                <a:cs typeface="Times New Roman" panose="02020603050405020304" pitchFamily="18" charset="0"/>
                              </a:rPr>
                              <m:t>𝑅</m:t>
                            </m:r>
                          </m:den>
                        </m:f>
                      </m:e>
                    </m:d>
                  </m:oMath>
                </a14:m>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thực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chất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đã</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tạo</a:t>
                </a:r>
                <a:r>
                  <a:rPr lang="en-US" sz="1800" dirty="0">
                    <a:effectLst/>
                    <a:latin typeface="Times New Roman" panose="02020603050405020304" pitchFamily="18" charset="0"/>
                    <a:ea typeface="Calibri" panose="020F0502020204030204" pitchFamily="34" charset="0"/>
                  </a:rPr>
                  <a:t> ra </a:t>
                </a:r>
                <a:r>
                  <a:rPr lang="en-US" sz="1800" dirty="0" err="1">
                    <a:effectLst/>
                    <a:latin typeface="Times New Roman" panose="02020603050405020304" pitchFamily="18" charset="0"/>
                    <a:ea typeface="Calibri" panose="020F0502020204030204" pitchFamily="34" charset="0"/>
                  </a:rPr>
                  <a:t>sai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số</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phép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nguyên</a:t>
                </a:r>
                <a:r>
                  <a:rPr lang="en-US" sz="1800" dirty="0">
                    <a:effectLst/>
                    <a:latin typeface="Times New Roman" panose="02020603050405020304" pitchFamily="18" charset="0"/>
                    <a:ea typeface="Calibri" panose="020F0502020204030204" pitchFamily="34" charset="0"/>
                  </a:rPr>
                  <a:t>).</a:t>
                </a:r>
              </a:p>
              <a:p>
                <a:r>
                  <a:rPr lang="en-US" sz="1800" dirty="0" err="1">
                    <a:latin typeface="Times New Roman" panose="02020603050405020304" pitchFamily="18" charset="0"/>
                  </a:rPr>
                  <a:t>Tác</a:t>
                </a:r>
                <a:r>
                  <a:rPr lang="en-US" sz="1800" dirty="0">
                    <a:latin typeface="Times New Roman" panose="02020603050405020304" pitchFamily="18" charset="0"/>
                  </a:rPr>
                  <a:t> </a:t>
                </a:r>
                <a:r>
                  <a:rPr lang="en-US" sz="1800" dirty="0" err="1">
                    <a:latin typeface="Times New Roman" panose="02020603050405020304" pitchFamily="18" charset="0"/>
                  </a:rPr>
                  <a:t>giả</a:t>
                </a:r>
                <a:r>
                  <a:rPr lang="en-US" sz="1800" dirty="0">
                    <a:latin typeface="Times New Roman" panose="02020603050405020304" pitchFamily="18" charset="0"/>
                  </a:rPr>
                  <a:t> </a:t>
                </a:r>
                <a:r>
                  <a:rPr lang="en-US" sz="1800" dirty="0" err="1">
                    <a:latin typeface="Times New Roman" panose="02020603050405020304" pitchFamily="18" charset="0"/>
                  </a:rPr>
                  <a:t>sử</a:t>
                </a:r>
                <a:r>
                  <a:rPr lang="en-US" sz="1800" dirty="0">
                    <a:latin typeface="Times New Roman" panose="02020603050405020304" pitchFamily="18" charset="0"/>
                  </a:rPr>
                  <a:t> </a:t>
                </a:r>
                <a:r>
                  <a:rPr lang="en-US" sz="1800" dirty="0" err="1">
                    <a:latin typeface="Times New Roman" panose="02020603050405020304" pitchFamily="18" charset="0"/>
                  </a:rPr>
                  <a:t>dụng</a:t>
                </a:r>
                <a:r>
                  <a:rPr lang="en-US" sz="1800" dirty="0">
                    <a:latin typeface="Times New Roman" panose="02020603050405020304" pitchFamily="18" charset="0"/>
                  </a:rPr>
                  <a:t> </a:t>
                </a:r>
                <a:r>
                  <a:rPr lang="en-US" sz="1800" dirty="0" err="1">
                    <a:latin typeface="Times New Roman" panose="02020603050405020304" pitchFamily="18" charset="0"/>
                  </a:rPr>
                  <a:t>bộ</a:t>
                </a:r>
                <a:r>
                  <a:rPr lang="en-US" sz="1800" dirty="0">
                    <a:latin typeface="Times New Roman" panose="02020603050405020304" pitchFamily="18" charset="0"/>
                  </a:rPr>
                  <a:t> </a:t>
                </a:r>
                <a:r>
                  <a:rPr lang="en-US" sz="1800" dirty="0" err="1">
                    <a:latin typeface="Times New Roman" panose="02020603050405020304" pitchFamily="18" charset="0"/>
                  </a:rPr>
                  <a:t>ước</a:t>
                </a:r>
                <a:r>
                  <a:rPr lang="en-US" sz="1800" dirty="0">
                    <a:latin typeface="Times New Roman" panose="02020603050405020304" pitchFamily="18" charset="0"/>
                  </a:rPr>
                  <a:t> </a:t>
                </a:r>
                <a:r>
                  <a:rPr lang="en-US" sz="1800" dirty="0" err="1">
                    <a:latin typeface="Times New Roman" panose="02020603050405020304" pitchFamily="18" charset="0"/>
                  </a:rPr>
                  <a:t>lượng</a:t>
                </a:r>
                <a:r>
                  <a:rPr lang="en-US" sz="1800" dirty="0">
                    <a:latin typeface="Times New Roman" panose="02020603050405020304" pitchFamily="18" charset="0"/>
                  </a:rPr>
                  <a:t> </a:t>
                </a:r>
                <a:r>
                  <a:rPr lang="en-US" sz="1800" dirty="0" err="1">
                    <a:latin typeface="Times New Roman" panose="02020603050405020304" pitchFamily="18" charset="0"/>
                  </a:rPr>
                  <a:t>độ</a:t>
                </a:r>
                <a:r>
                  <a:rPr lang="en-US" sz="1800" dirty="0">
                    <a:latin typeface="Times New Roman" panose="02020603050405020304" pitchFamily="18" charset="0"/>
                  </a:rPr>
                  <a:t> </a:t>
                </a:r>
                <a:r>
                  <a:rPr lang="en-US" sz="1800" dirty="0" err="1">
                    <a:latin typeface="Times New Roman" panose="02020603050405020304" pitchFamily="18" charset="0"/>
                  </a:rPr>
                  <a:t>lệch</a:t>
                </a:r>
                <a:r>
                  <a:rPr lang="en-US" sz="1800" dirty="0">
                    <a:latin typeface="Times New Roman" panose="02020603050405020304" pitchFamily="18" charset="0"/>
                  </a:rPr>
                  <a:t>: </a:t>
                </a:r>
                <a14:m>
                  <m:oMath xmlns:m="http://schemas.openxmlformats.org/officeDocument/2006/math">
                    <m:acc>
                      <m:accPr>
                        <m:chr m:val="̂"/>
                        <m:ctrlPr>
                          <a:rPr lang="en-US" i="1" smtClean="0">
                            <a:effectLst/>
                            <a:latin typeface="Cambria Math" panose="020405030504060302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𝑂</m:t>
                        </m:r>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 ∈  </m:t>
                    </m:r>
                    <m:sSup>
                      <m:sSupPr>
                        <m:ctrlPr>
                          <a:rPr lang="en-US"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𝑅</m:t>
                        </m:r>
                      </m:e>
                      <m:sup>
                        <m:f>
                          <m:fPr>
                            <m:ctrlPr>
                              <a:rPr lang="en-US" i="1">
                                <a:effectLst/>
                                <a:latin typeface="Cambria Math" panose="02040503050406030204" pitchFamily="18" charset="0"/>
                              </a:rPr>
                            </m:ctrlPr>
                          </m:fPr>
                          <m:num>
                            <m:r>
                              <a:rPr lang="en-US" sz="1800" i="1">
                                <a:effectLst/>
                                <a:latin typeface="Cambria Math" panose="02040503050406030204" pitchFamily="18" charset="0"/>
                                <a:ea typeface="Calibri" panose="020F0502020204030204" pitchFamily="34" charset="0"/>
                                <a:cs typeface="Times New Roman" panose="02020603050405020304" pitchFamily="18" charset="0"/>
                              </a:rPr>
                              <m:t>𝑊</m:t>
                            </m:r>
                          </m:num>
                          <m:den>
                            <m:r>
                              <a:rPr lang="en-US" sz="1800" i="1">
                                <a:effectLst/>
                                <a:latin typeface="Cambria Math" panose="02040503050406030204" pitchFamily="18" charset="0"/>
                                <a:ea typeface="Calibri" panose="020F0502020204030204" pitchFamily="34" charset="0"/>
                                <a:cs typeface="Times New Roman" panose="02020603050405020304" pitchFamily="18" charset="0"/>
                              </a:rPr>
                              <m:t>𝑅</m:t>
                            </m:r>
                          </m:den>
                        </m:f>
                        <m:r>
                          <a:rPr lang="en-US" sz="1800" i="1">
                            <a:effectLst/>
                            <a:latin typeface="Cambria Math" panose="02040503050406030204" pitchFamily="18" charset="0"/>
                            <a:ea typeface="Calibri" panose="020F0502020204030204" pitchFamily="34" charset="0"/>
                            <a:cs typeface="Times New Roman" panose="02020603050405020304" pitchFamily="18" charset="0"/>
                          </a:rPr>
                          <m:t> ∗ </m:t>
                        </m:r>
                        <m:f>
                          <m:fPr>
                            <m:ctrlPr>
                              <a:rPr lang="en-US" i="1">
                                <a:effectLst/>
                                <a:latin typeface="Cambria Math" panose="02040503050406030204" pitchFamily="18" charset="0"/>
                              </a:rPr>
                            </m:ctrlPr>
                          </m:fPr>
                          <m:num>
                            <m:r>
                              <a:rPr lang="en-US" sz="1800" i="1">
                                <a:effectLst/>
                                <a:latin typeface="Cambria Math" panose="02040503050406030204" pitchFamily="18" charset="0"/>
                                <a:ea typeface="Calibri" panose="020F0502020204030204" pitchFamily="34" charset="0"/>
                                <a:cs typeface="Times New Roman" panose="02020603050405020304" pitchFamily="18" charset="0"/>
                              </a:rPr>
                              <m:t>𝐻</m:t>
                            </m:r>
                          </m:num>
                          <m:den>
                            <m:r>
                              <a:rPr lang="en-US" sz="1800" i="1">
                                <a:effectLst/>
                                <a:latin typeface="Cambria Math" panose="02040503050406030204" pitchFamily="18" charset="0"/>
                                <a:ea typeface="Calibri" panose="020F0502020204030204" pitchFamily="34" charset="0"/>
                                <a:cs typeface="Times New Roman" panose="02020603050405020304" pitchFamily="18" charset="0"/>
                              </a:rPr>
                              <m:t>𝑅</m:t>
                            </m:r>
                          </m:den>
                        </m:f>
                        <m:r>
                          <a:rPr lang="en-US" sz="1800" i="1">
                            <a:effectLst/>
                            <a:latin typeface="Cambria Math" panose="02040503050406030204" pitchFamily="18" charset="0"/>
                            <a:ea typeface="Calibri" panose="020F0502020204030204" pitchFamily="34" charset="0"/>
                            <a:cs typeface="Times New Roman" panose="02020603050405020304" pitchFamily="18" charset="0"/>
                          </a:rPr>
                          <m:t>∗ 2 </m:t>
                        </m:r>
                      </m:sup>
                    </m:sSup>
                  </m:oMath>
                </a14:m>
                <a:r>
                  <a:rPr lang="en-US" sz="1800" dirty="0">
                    <a:effectLst/>
                    <a:latin typeface="Times New Roman" panose="02020603050405020304" pitchFamily="18" charset="0"/>
                    <a:ea typeface="Calibri" panose="020F0502020204030204" pitchFamily="34" charset="0"/>
                  </a:rPr>
                  <a:t> </a:t>
                </a:r>
              </a:p>
              <a:p>
                <a:r>
                  <a:rPr lang="en-US" sz="1800" dirty="0" err="1">
                    <a:latin typeface="Times New Roman" panose="02020603050405020304" pitchFamily="18" charset="0"/>
                  </a:rPr>
                  <a:t>Hàm</a:t>
                </a:r>
                <a:r>
                  <a:rPr lang="en-US" sz="1800" dirty="0">
                    <a:latin typeface="Times New Roman" panose="02020603050405020304" pitchFamily="18" charset="0"/>
                  </a:rPr>
                  <a:t> loss:</a:t>
                </a:r>
              </a:p>
              <a:p>
                <a:endParaRPr lang="en-US" dirty="0"/>
              </a:p>
            </p:txBody>
          </p:sp>
        </mc:Choice>
        <mc:Fallback xmlns="">
          <p:sp>
            <p:nvSpPr>
              <p:cNvPr id="3" name="Content Placeholder 2">
                <a:extLst>
                  <a:ext uri="{FF2B5EF4-FFF2-40B4-BE49-F238E27FC236}">
                    <a16:creationId xmlns:a16="http://schemas.microsoft.com/office/drawing/2014/main" id="{E4B46E74-B2BB-4795-999E-A7624BF0B523}"/>
                  </a:ext>
                </a:extLst>
              </p:cNvPr>
              <p:cNvSpPr>
                <a:spLocks noGrp="1" noRot="1" noChangeAspect="1" noMove="1" noResize="1" noEditPoints="1" noAdjustHandles="1" noChangeArrowheads="1" noChangeShapeType="1" noTextEdit="1"/>
              </p:cNvSpPr>
              <p:nvPr>
                <p:ph idx="1"/>
              </p:nvPr>
            </p:nvSpPr>
            <p:spPr>
              <a:blipFill>
                <a:blip r:embed="rId2"/>
                <a:stretch>
                  <a:fillRect l="-38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170CAFA-3281-4CC3-B990-EF29D644ED3E}"/>
              </a:ext>
            </a:extLst>
          </p:cNvPr>
          <p:cNvPicPr>
            <a:picLocks noChangeAspect="1"/>
          </p:cNvPicPr>
          <p:nvPr/>
        </p:nvPicPr>
        <p:blipFill>
          <a:blip r:embed="rId3"/>
          <a:stretch>
            <a:fillRect/>
          </a:stretch>
        </p:blipFill>
        <p:spPr>
          <a:xfrm>
            <a:off x="6386506" y="3502842"/>
            <a:ext cx="4668348" cy="1345761"/>
          </a:xfrm>
          <a:prstGeom prst="rect">
            <a:avLst/>
          </a:prstGeom>
        </p:spPr>
      </p:pic>
    </p:spTree>
    <p:extLst>
      <p:ext uri="{BB962C8B-B14F-4D97-AF65-F5344CB8AC3E}">
        <p14:creationId xmlns:p14="http://schemas.microsoft.com/office/powerpoint/2010/main" val="92540480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otalTime>3</TotalTime>
  <Words>847</Words>
  <Application>Microsoft Office PowerPoint</Application>
  <PresentationFormat>Widescreen</PresentationFormat>
  <Paragraphs>65</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Cambria Math</vt:lpstr>
      <vt:lpstr>Gill Sans MT</vt:lpstr>
      <vt:lpstr>Times New Roman</vt:lpstr>
      <vt:lpstr>Gallery</vt:lpstr>
      <vt:lpstr>TRAFFIC SIGN DETECTION</vt:lpstr>
      <vt:lpstr>InTRODUCE</vt:lpstr>
      <vt:lpstr>Introduce</vt:lpstr>
      <vt:lpstr>Dataset</vt:lpstr>
      <vt:lpstr>Centernet</vt:lpstr>
      <vt:lpstr>Centernet - idea</vt:lpstr>
      <vt:lpstr>Centernet - heatmap</vt:lpstr>
      <vt:lpstr>CENTERNet – heat map ground truth</vt:lpstr>
      <vt:lpstr>Centernet – keypoint deviation</vt:lpstr>
      <vt:lpstr>Centernet – object size</vt:lpstr>
      <vt:lpstr>Centernet – loss function</vt:lpstr>
      <vt:lpstr>Centernet - backbone</vt:lpstr>
      <vt:lpstr>Centernet – weakness</vt:lpstr>
      <vt:lpstr>traffic sign detection – pre-process</vt:lpstr>
      <vt:lpstr>traffic sign detection – merge output</vt:lpstr>
      <vt:lpstr>traffic sign detection - result</vt:lpstr>
      <vt:lpstr>traffic sign detection - demo</vt:lpstr>
      <vt:lpstr>traffic sign detection - improve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SIGN DETECTION</dc:title>
  <dc:creator>Nguyen Van Huy 20170080</dc:creator>
  <cp:lastModifiedBy>Nguyen Van Huy 20170080</cp:lastModifiedBy>
  <cp:revision>3</cp:revision>
  <dcterms:created xsi:type="dcterms:W3CDTF">2021-01-07T10:58:39Z</dcterms:created>
  <dcterms:modified xsi:type="dcterms:W3CDTF">2021-01-14T08:12:16Z</dcterms:modified>
</cp:coreProperties>
</file>